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9144000" cy="6858000" type="screen4x3"/>
  <p:notesSz cx="6858000" cy="9144000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D4C72"/>
    <a:srgbClr val="FF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77739" autoAdjust="0"/>
  </p:normalViewPr>
  <p:slideViewPr>
    <p:cSldViewPr>
      <p:cViewPr>
        <p:scale>
          <a:sx n="70" d="100"/>
          <a:sy n="70" d="100"/>
        </p:scale>
        <p:origin x="-1974" y="-1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D21C6A-CB5F-4050-BF50-1C8575C5E639}" type="datetimeFigureOut">
              <a:rPr lang="he-IL"/>
              <a:pPr>
                <a:defRPr/>
              </a:pPr>
              <a:t>א'/חשון/תשע"ג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920257-29D5-4BCF-884C-FA3431D1933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4620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E55E0F-8F41-4914-9114-80DF59E065E3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B9EE50CC-6386-42E7-B12A-EE8396E3ED26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21ABD-F07C-48BD-B911-4585C283ABC1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כ"ה/תשרי/תשע"א</a:t>
            </a: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D39C2-79CB-45E2-810F-38BBF57AF95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כ"ה/תשרי/תשע"א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276BA-4361-4660-AEA9-917140618C0F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כ"ה/תשרי/תשע"א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4178A-0E1D-4009-9F88-74162A232188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713" y="6643688"/>
            <a:ext cx="2133600" cy="28575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lumMod val="6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449B7D9-119D-4128-A110-88B9DB35968C}" type="slidenum">
              <a:rPr lang="he-IL"/>
              <a:pPr>
                <a:defRPr/>
              </a:pPr>
              <a:t>‹#›</a:t>
            </a:fld>
            <a:endParaRPr lang="he-I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728" r:id="rId3"/>
    <p:sldLayoutId id="2147483729" r:id="rId4"/>
    <p:sldLayoutId id="2147483730" r:id="rId5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gif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4.gif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10" Type="http://schemas.openxmlformats.org/officeDocument/2006/relationships/image" Target="../media/image10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4.gif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50" y="1382713"/>
            <a:ext cx="8572500" cy="46037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6387" name="Rectangle 18"/>
          <p:cNvSpPr>
            <a:spLocks noChangeArrowheads="1"/>
          </p:cNvSpPr>
          <p:nvPr/>
        </p:nvSpPr>
        <p:spPr bwMode="auto">
          <a:xfrm>
            <a:off x="7464228" y="2028825"/>
            <a:ext cx="14654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LB" sz="2000" b="1" dirty="0" smtClean="0">
                <a:solidFill>
                  <a:srgbClr val="1D4C72"/>
                </a:solidFill>
              </a:rPr>
              <a:t>مواضيع الدرس</a:t>
            </a:r>
            <a:endParaRPr lang="he-IL" sz="2000" b="1" dirty="0">
              <a:solidFill>
                <a:srgbClr val="1D4C7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813" y="357188"/>
            <a:ext cx="8162925" cy="83026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>
              <a:defRPr/>
            </a:pPr>
            <a:r>
              <a:rPr lang="ar-SA" sz="48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الحسابات الكيميائية</a:t>
            </a:r>
            <a:r>
              <a:rPr lang="he-IL" sz="48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sz="48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نسب</a:t>
            </a:r>
            <a:r>
              <a:rPr lang="he-IL" sz="48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48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وكميات</a:t>
            </a:r>
            <a:endParaRPr lang="he-IL" sz="4800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813" y="1363663"/>
            <a:ext cx="8143875" cy="7016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4000" b="1" dirty="0" err="1" smtClean="0">
                <a:solidFill>
                  <a:srgbClr val="FF6600"/>
                </a:solidFill>
                <a:latin typeface="+mn-lt"/>
                <a:cs typeface="+mn-cs"/>
              </a:rPr>
              <a:t>ال</a:t>
            </a:r>
            <a:r>
              <a:rPr lang="ar-LB" sz="4000" b="1" dirty="0" smtClean="0">
                <a:solidFill>
                  <a:srgbClr val="FF6600"/>
                </a:solidFill>
                <a:latin typeface="+mn-lt"/>
                <a:cs typeface="+mn-cs"/>
              </a:rPr>
              <a:t>مول،</a:t>
            </a:r>
            <a:r>
              <a:rPr lang="he-IL" sz="4000" b="1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sz="4000" b="1" dirty="0" smtClean="0">
                <a:solidFill>
                  <a:srgbClr val="FF6600"/>
                </a:solidFill>
                <a:latin typeface="+mn-lt"/>
                <a:cs typeface="+mn-cs"/>
              </a:rPr>
              <a:t>عدد</a:t>
            </a:r>
            <a:r>
              <a:rPr lang="he-IL" sz="4000" b="1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sz="4000" b="1" dirty="0" smtClean="0">
                <a:solidFill>
                  <a:srgbClr val="FF6600"/>
                </a:solidFill>
                <a:latin typeface="+mn-lt"/>
                <a:cs typeface="+mn-cs"/>
              </a:rPr>
              <a:t>افوكادرو،</a:t>
            </a:r>
            <a:r>
              <a:rPr lang="he-IL" sz="4000" b="1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sz="4000" b="1" dirty="0" smtClean="0">
                <a:solidFill>
                  <a:srgbClr val="FF6600"/>
                </a:solidFill>
                <a:latin typeface="+mn-lt"/>
                <a:cs typeface="+mn-cs"/>
              </a:rPr>
              <a:t>الكتلة المولارية</a:t>
            </a:r>
            <a:endParaRPr lang="he-IL" sz="4000" b="1" dirty="0">
              <a:solidFill>
                <a:srgbClr val="FF6600"/>
              </a:solidFill>
              <a:latin typeface="+mn-lt"/>
              <a:cs typeface="+mn-cs"/>
            </a:endParaRPr>
          </a:p>
        </p:txBody>
      </p:sp>
      <p:sp>
        <p:nvSpPr>
          <p:cNvPr id="9" name="Rectangle 17"/>
          <p:cNvSpPr/>
          <p:nvPr/>
        </p:nvSpPr>
        <p:spPr>
          <a:xfrm>
            <a:off x="684213" y="2492375"/>
            <a:ext cx="8137525" cy="15113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buFontTx/>
              <a:buBlip>
                <a:blip r:embed="rId5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معرفة المصطلحات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ar-LB" dirty="0" smtClean="0">
                <a:solidFill>
                  <a:schemeClr val="tx1"/>
                </a:solidFill>
              </a:rPr>
              <a:t>مول،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عدد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افوكادرو،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كتلة مولارية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200000"/>
              </a:lnSpc>
              <a:buFontTx/>
              <a:buBlip>
                <a:blip r:embed="rId5"/>
              </a:buBlip>
              <a:defRPr/>
            </a:pPr>
            <a:r>
              <a:rPr lang="ar-LB" dirty="0" smtClean="0">
                <a:solidFill>
                  <a:schemeClr val="tx1"/>
                </a:solidFill>
              </a:rPr>
              <a:t>الكتلة </a:t>
            </a:r>
            <a:r>
              <a:rPr lang="ar-LB" dirty="0" err="1" smtClean="0">
                <a:solidFill>
                  <a:schemeClr val="tx1"/>
                </a:solidFill>
              </a:rPr>
              <a:t>المولارية</a:t>
            </a:r>
            <a:r>
              <a:rPr lang="ar-LB" dirty="0" smtClean="0">
                <a:solidFill>
                  <a:schemeClr val="tx1"/>
                </a:solidFill>
              </a:rPr>
              <a:t> للعناصر</a:t>
            </a:r>
            <a:r>
              <a:rPr lang="en-US" dirty="0" smtClean="0">
                <a:solidFill>
                  <a:schemeClr val="tx1"/>
                </a:solidFill>
              </a:rPr>
              <a:t> - </a:t>
            </a:r>
            <a:r>
              <a:rPr lang="ar-LB" dirty="0" smtClean="0">
                <a:solidFill>
                  <a:schemeClr val="tx1"/>
                </a:solidFill>
              </a:rPr>
              <a:t>تمرين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200000"/>
              </a:lnSpc>
              <a:buFontTx/>
              <a:buBlip>
                <a:blip r:embed="rId5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حسابات بمساعدة </a:t>
            </a:r>
            <a:r>
              <a:rPr lang="ar-SA" dirty="0" smtClean="0">
                <a:solidFill>
                  <a:schemeClr val="tx1"/>
                </a:solidFill>
              </a:rPr>
              <a:t>صيغ القياسات </a:t>
            </a:r>
            <a:r>
              <a:rPr lang="ar-LB" dirty="0" smtClean="0">
                <a:solidFill>
                  <a:schemeClr val="tx1"/>
                </a:solidFill>
              </a:rPr>
              <a:t>مثل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ar-LB" dirty="0" smtClean="0">
                <a:solidFill>
                  <a:schemeClr val="tx1"/>
                </a:solidFill>
              </a:rPr>
              <a:t>عدد </a:t>
            </a:r>
            <a:r>
              <a:rPr lang="ar-LB" dirty="0" err="1" smtClean="0">
                <a:solidFill>
                  <a:schemeClr val="tx1"/>
                </a:solidFill>
              </a:rPr>
              <a:t>المولات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عدد الجسيمات وكتلة المادة</a:t>
            </a: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16391" name="Picture 2" descr="C:\WINDOWS\Desktop\Ilana-z\צילומים שלי\משקלים מעובד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4292600"/>
            <a:ext cx="338455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85750" y="549275"/>
            <a:ext cx="8183563" cy="197592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3:</a:t>
            </a:r>
          </a:p>
          <a:p>
            <a:pPr algn="r" rtl="1"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المعادلة الكيميائية للفوسفور الابيض هي 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4(s</a:t>
            </a:r>
            <a:r>
              <a:rPr lang="en-US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مول جزيئات يوجد 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62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غرام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فوسفور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ابيض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رمز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احسبوا اولا الكتلة المولارية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عدد الجزيئات وعدد الذرات في العينة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رمز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استعينوا بعدد ذرات الفوسفور الموجود </a:t>
            </a:r>
            <a:r>
              <a:rPr lang="ar-SA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مول جزيئات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المولارية 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 الذرات للجزيئات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מציין מיקום של מספר שקופית 6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7650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A840771-85B2-47BD-B2B4-A1C187EB6CF2}" type="slidenum">
              <a:rPr lang="he-IL" smtClean="0"/>
              <a:pPr>
                <a:defRPr/>
              </a:pPr>
              <a:t>10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765175"/>
            <a:ext cx="8183563" cy="13017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3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المعادلة الكيميائية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للفوسفور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الابيض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هي 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4(s)</a:t>
            </a:r>
            <a:r>
              <a:rPr lang="he-IL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مول جزيئات يوجد 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62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غرام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فوسفور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ابيض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رمز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احسبوا </a:t>
            </a:r>
            <a:r>
              <a:rPr lang="ar-LB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اولا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الكتلة </a:t>
            </a:r>
            <a:r>
              <a:rPr lang="ar-LB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0" y="476250"/>
            <a:ext cx="3643313" cy="3571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اجابات </a:t>
            </a:r>
            <a:endParaRPr lang="he-IL" sz="2000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850" y="2276475"/>
            <a:ext cx="8208963" cy="410368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: </a:t>
            </a:r>
            <a:endParaRPr lang="he-IL" b="1" dirty="0">
              <a:solidFill>
                <a:schemeClr val="tx1"/>
              </a:solidFill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نحسب اولا الكتلة المولارية للفوسفور الابيض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600000"/>
              </a:lnSpc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he-IL" dirty="0">
                <a:solidFill>
                  <a:schemeClr val="tx1"/>
                </a:solidFill>
                <a:latin typeface="Times New Roman" pitchFamily="18" charset="0"/>
              </a:rPr>
              <a:t>				 </a:t>
            </a:r>
            <a:r>
              <a:rPr lang="ar-LB" baseline="-30000" dirty="0" smtClean="0">
                <a:solidFill>
                  <a:schemeClr val="tx1"/>
                </a:solidFill>
                <a:latin typeface="Times New Roman" pitchFamily="18" charset="0"/>
              </a:rPr>
              <a:t>مول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/</a:t>
            </a:r>
            <a:r>
              <a:rPr lang="ar-LB" baseline="30000" dirty="0" smtClean="0">
                <a:solidFill>
                  <a:schemeClr val="tx1"/>
                </a:solidFill>
                <a:latin typeface="Times New Roman" pitchFamily="18" charset="0"/>
              </a:rPr>
              <a:t>غم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x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4 = 124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ar-LB" baseline="-30000" dirty="0" smtClean="0">
                <a:solidFill>
                  <a:schemeClr val="tx1"/>
                </a:solidFill>
                <a:latin typeface="Times New Roman" pitchFamily="18" charset="0"/>
              </a:rPr>
              <a:t>مول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/</a:t>
            </a:r>
            <a:r>
              <a:rPr lang="ar-LB" baseline="30000" dirty="0" smtClean="0">
                <a:solidFill>
                  <a:schemeClr val="tx1"/>
                </a:solidFill>
                <a:latin typeface="Times New Roman" pitchFamily="18" charset="0"/>
              </a:rPr>
              <a:t>غم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Mw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= 31 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</a:rPr>
              <a:t>		</a:t>
            </a: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dirty="0" smtClean="0">
                <a:solidFill>
                  <a:schemeClr val="tx1"/>
                </a:solidFill>
              </a:rPr>
              <a:t>بعد ذلك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نحدد عدد المولات بمساعدة المعادلة</a:t>
            </a:r>
            <a:r>
              <a:rPr lang="he-IL" dirty="0" smtClean="0">
                <a:solidFill>
                  <a:schemeClr val="tx1"/>
                </a:solidFill>
              </a:rPr>
              <a:t> (</a:t>
            </a:r>
            <a:r>
              <a:rPr lang="ar-LB" dirty="0" smtClean="0">
                <a:solidFill>
                  <a:schemeClr val="tx1"/>
                </a:solidFill>
              </a:rPr>
              <a:t>معطى 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ar-LB" baseline="-25000" dirty="0" smtClean="0">
                <a:solidFill>
                  <a:schemeClr val="tx1"/>
                </a:solidFill>
              </a:rPr>
              <a:t>غم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</a:rPr>
              <a:t>m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= 62 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</a:rPr>
              <a:t>):</a:t>
            </a: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lnSpc>
                <a:spcPct val="500000"/>
              </a:lnSpc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endParaRPr lang="he-IL" baseline="-25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المولارية 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 الذرات للجزيئات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4105" name="Text Box 13"/>
          <p:cNvSpPr txBox="1">
            <a:spLocks noChangeAspect="1" noChangeArrowheads="1"/>
          </p:cNvSpPr>
          <p:nvPr/>
        </p:nvSpPr>
        <p:spPr bwMode="auto">
          <a:xfrm>
            <a:off x="5724524" y="3068638"/>
            <a:ext cx="1919309" cy="646331"/>
          </a:xfrm>
          <a:prstGeom prst="rect">
            <a:avLst/>
          </a:prstGeom>
          <a:solidFill>
            <a:srgbClr val="3366FF">
              <a:alpha val="10196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عدد ذرات الفوسفور في الجزئ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5364163" y="3203575"/>
            <a:ext cx="360362" cy="366713"/>
          </a:xfrm>
          <a:prstGeom prst="rect">
            <a:avLst/>
          </a:prstGeom>
          <a:solidFill>
            <a:srgbClr val="3366FF">
              <a:alpha val="10196"/>
            </a:srgb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4107" name="Text Box 15"/>
          <p:cNvSpPr txBox="1">
            <a:spLocks noChangeAspect="1" noChangeArrowheads="1"/>
          </p:cNvSpPr>
          <p:nvPr/>
        </p:nvSpPr>
        <p:spPr bwMode="auto">
          <a:xfrm>
            <a:off x="3851275" y="3055938"/>
            <a:ext cx="1512888" cy="646331"/>
          </a:xfrm>
          <a:prstGeom prst="rect">
            <a:avLst/>
          </a:prstGeom>
          <a:solidFill>
            <a:srgbClr val="3366FF">
              <a:alpha val="10196"/>
            </a:srgb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الكتلة المولارية لذرات الفوسفور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 Box 16"/>
          <p:cNvSpPr txBox="1">
            <a:spLocks noChangeAspect="1" noChangeArrowheads="1"/>
          </p:cNvSpPr>
          <p:nvPr/>
        </p:nvSpPr>
        <p:spPr bwMode="auto">
          <a:xfrm>
            <a:off x="3563938" y="3203575"/>
            <a:ext cx="287337" cy="366713"/>
          </a:xfrm>
          <a:prstGeom prst="rect">
            <a:avLst/>
          </a:prstGeom>
          <a:solidFill>
            <a:srgbClr val="3366FF">
              <a:alpha val="10196"/>
            </a:srgb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e-IL">
                <a:latin typeface="Times New Roman" pitchFamily="18" charset="0"/>
                <a:cs typeface="Times New Roman" pitchFamily="18" charset="0"/>
              </a:rPr>
              <a:t>=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9" name="Text Box 17"/>
          <p:cNvSpPr txBox="1">
            <a:spLocks noChangeAspect="1" noChangeArrowheads="1"/>
          </p:cNvSpPr>
          <p:nvPr/>
        </p:nvSpPr>
        <p:spPr bwMode="auto">
          <a:xfrm>
            <a:off x="2557463" y="3055938"/>
            <a:ext cx="1006475" cy="646331"/>
          </a:xfrm>
          <a:prstGeom prst="rect">
            <a:avLst/>
          </a:prstGeom>
          <a:solidFill>
            <a:srgbClr val="3366FF">
              <a:alpha val="10196"/>
            </a:srgbClr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الكتلة 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latin typeface="Times New Roman" pitchFamily="18" charset="0"/>
                <a:cs typeface="Times New Roman" pitchFamily="18" charset="0"/>
              </a:rPr>
              <a:t>المولارية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143250" y="5167313"/>
          <a:ext cx="27670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4" imgW="2133360" imgH="558720" progId="Equation.3">
                  <p:embed/>
                </p:oleObj>
              </mc:Choice>
              <mc:Fallback>
                <p:oleObj name="Equation" r:id="rId4" imgW="2133360" imgH="5587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5167313"/>
                        <a:ext cx="276701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חץ שמאלה 15"/>
          <p:cNvSpPr/>
          <p:nvPr/>
        </p:nvSpPr>
        <p:spPr>
          <a:xfrm>
            <a:off x="755650" y="5732463"/>
            <a:ext cx="1800225" cy="576262"/>
          </a:xfrm>
          <a:prstGeom prst="leftArrow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algn="ctr">
              <a:defRPr/>
            </a:pPr>
            <a:r>
              <a:rPr lang="ar-SA" dirty="0" smtClean="0">
                <a:solidFill>
                  <a:schemeClr val="tx1"/>
                </a:solidFill>
              </a:rPr>
              <a:t>تتمة </a:t>
            </a:r>
            <a:r>
              <a:rPr lang="ar-LB" dirty="0" err="1" smtClean="0">
                <a:solidFill>
                  <a:schemeClr val="tx1"/>
                </a:solidFill>
              </a:rPr>
              <a:t>الاجابة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111" name="מציין מיקום של מספר שקופית 1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52E36D-6EA6-404B-B38C-99B4F757043B}" type="slidenum">
              <a:rPr lang="he-IL" smtClean="0"/>
              <a:pPr>
                <a:defRPr/>
              </a:pPr>
              <a:t>11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765175"/>
            <a:ext cx="8183563" cy="19621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3:</a:t>
            </a:r>
          </a:p>
          <a:p>
            <a:pPr algn="r" rtl="1"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المعادلة الكيميائية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للفوسفور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الابيض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هي 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4(s)</a:t>
            </a:r>
            <a:r>
              <a:rPr lang="he-IL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كم مول جزيئات يوجد في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62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غرام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فوسفور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ابيض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رمز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احسبوا </a:t>
            </a:r>
            <a:r>
              <a:rPr lang="ar-LB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اولا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الكتلة </a:t>
            </a:r>
            <a:r>
              <a:rPr lang="ar-LB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 smtClean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عدد الجزيئات وعدد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في العينة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رمز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استعينوا بعدد </a:t>
            </a:r>
            <a:r>
              <a:rPr lang="ar-LB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ذرات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الفوسفور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الموجود </a:t>
            </a:r>
            <a:r>
              <a:rPr lang="ar-SA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مول جزيئات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0" y="476250"/>
            <a:ext cx="3643313" cy="3571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اجابات</a:t>
            </a:r>
            <a:endParaRPr lang="he-IL" sz="2000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825" y="2925763"/>
            <a:ext cx="8208963" cy="338296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ب :</a:t>
            </a:r>
            <a:endParaRPr lang="he-IL" b="1" dirty="0">
              <a:solidFill>
                <a:schemeClr val="tx1"/>
              </a:solidFill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LB" dirty="0" smtClean="0">
                <a:solidFill>
                  <a:schemeClr val="tx1"/>
                </a:solidFill>
              </a:rPr>
              <a:t>نحسب عدد الجزيئات بمساعدة عدد المولات التي وجدناها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endParaRPr lang="he-IL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				</a:t>
            </a:r>
            <a:endParaRPr lang="he-IL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he-IL" dirty="0">
                <a:solidFill>
                  <a:schemeClr val="tx1"/>
                </a:solidFill>
                <a:latin typeface="Times New Roman" pitchFamily="18" charset="0"/>
              </a:rPr>
              <a:t>	</a:t>
            </a: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endParaRPr lang="he-IL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كل جزئ فوسفور ابيض 4 </a:t>
            </a:r>
            <a:r>
              <a:rPr lang="ar-LB" dirty="0" err="1" smtClean="0">
                <a:solidFill>
                  <a:schemeClr val="tx1"/>
                </a:solidFill>
              </a:rPr>
              <a:t>ذرات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لهذا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فان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</a:p>
          <a:p>
            <a:pPr algn="r" rtl="1">
              <a:tabLst>
                <a:tab pos="180975" algn="r"/>
                <a:tab pos="895350" algn="r"/>
                <a:tab pos="2419350" algn="l"/>
                <a:tab pos="4305300" algn="l"/>
                <a:tab pos="58293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   </a:t>
            </a:r>
            <a:r>
              <a:rPr lang="ar-LB" dirty="0" smtClean="0">
                <a:solidFill>
                  <a:schemeClr val="tx1"/>
                </a:solidFill>
              </a:rPr>
              <a:t>عدد ذرات الفوسفور هو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r>
              <a:rPr lang="he-IL" dirty="0">
                <a:solidFill>
                  <a:schemeClr val="tx1"/>
                </a:solidFill>
              </a:rPr>
              <a:t>	 	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4 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 3.01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10</a:t>
            </a:r>
            <a:r>
              <a:rPr lang="en-US" baseline="30000" dirty="0">
                <a:solidFill>
                  <a:schemeClr val="tx1"/>
                </a:solidFill>
                <a:latin typeface="Times New Roman" pitchFamily="18" charset="0"/>
              </a:rPr>
              <a:t>23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 = 12.04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10</a:t>
            </a:r>
            <a:r>
              <a:rPr lang="en-US" baseline="30000" dirty="0">
                <a:solidFill>
                  <a:schemeClr val="tx1"/>
                </a:solidFill>
                <a:latin typeface="Times New Roman" pitchFamily="18" charset="0"/>
              </a:rPr>
              <a:t>23</a:t>
            </a:r>
            <a:endParaRPr lang="he-IL" baseline="-25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المولارية 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من الذرات للجزيئات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0" y="3929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827088" y="4365625"/>
          <a:ext cx="1000125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משוואה" r:id="rId4" imgW="558720" imgH="457200" progId="Equation.3">
                  <p:embed/>
                </p:oleObj>
              </mc:Choice>
              <mc:Fallback>
                <p:oleObj name="משוואה" r:id="rId4" imgW="55872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365625"/>
                        <a:ext cx="1000125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843213" y="4652963"/>
            <a:ext cx="45894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+mn-cs"/>
              </a:rPr>
              <a:t>N = n </a:t>
            </a:r>
            <a:r>
              <a:rPr lang="en-US" dirty="0">
                <a:latin typeface="Arial" pitchFamily="34" charset="0"/>
                <a:cs typeface="+mn-cs"/>
              </a:rPr>
              <a:t>x</a:t>
            </a:r>
            <a:r>
              <a:rPr lang="en-US" dirty="0">
                <a:latin typeface="Times New Roman" pitchFamily="18" charset="0"/>
                <a:cs typeface="+mn-cs"/>
              </a:rPr>
              <a:t> N</a:t>
            </a:r>
            <a:r>
              <a:rPr lang="en-US" baseline="-25000" dirty="0">
                <a:latin typeface="Times New Roman" pitchFamily="18" charset="0"/>
                <a:cs typeface="+mn-cs"/>
              </a:rPr>
              <a:t>A</a:t>
            </a:r>
            <a:r>
              <a:rPr lang="en-US" dirty="0">
                <a:latin typeface="Times New Roman" pitchFamily="18" charset="0"/>
                <a:cs typeface="+mn-cs"/>
              </a:rPr>
              <a:t> = </a:t>
            </a:r>
            <a:r>
              <a:rPr lang="en-US" dirty="0" smtClean="0">
                <a:latin typeface="Times New Roman" pitchFamily="18" charset="0"/>
                <a:cs typeface="+mn-cs"/>
              </a:rPr>
              <a:t>0.5</a:t>
            </a:r>
            <a:r>
              <a:rPr lang="ar-LB" baseline="-25000" dirty="0" smtClean="0">
                <a:latin typeface="Times New Roman" pitchFamily="18" charset="0"/>
                <a:cs typeface="+mn-cs"/>
              </a:rPr>
              <a:t>مول</a:t>
            </a:r>
            <a:r>
              <a:rPr lang="en-US" dirty="0" smtClean="0">
                <a:latin typeface="Arial" pitchFamily="34" charset="0"/>
                <a:cs typeface="+mn-cs"/>
              </a:rPr>
              <a:t>x</a:t>
            </a:r>
            <a:r>
              <a:rPr lang="en-US" dirty="0" smtClean="0">
                <a:latin typeface="Times New Roman" pitchFamily="18" charset="0"/>
                <a:cs typeface="+mn-cs"/>
              </a:rPr>
              <a:t> </a:t>
            </a:r>
            <a:r>
              <a:rPr lang="en-US" dirty="0">
                <a:latin typeface="Times New Roman" pitchFamily="18" charset="0"/>
                <a:cs typeface="+mn-cs"/>
              </a:rPr>
              <a:t>6.02</a:t>
            </a:r>
            <a:r>
              <a:rPr lang="en-US" dirty="0">
                <a:latin typeface="Arial" pitchFamily="34" charset="0"/>
                <a:cs typeface="+mn-cs"/>
              </a:rPr>
              <a:t>x</a:t>
            </a:r>
            <a:r>
              <a:rPr lang="en-US" dirty="0">
                <a:latin typeface="Times New Roman" pitchFamily="18" charset="0"/>
                <a:cs typeface="+mn-cs"/>
              </a:rPr>
              <a:t>10</a:t>
            </a:r>
            <a:r>
              <a:rPr lang="en-US" baseline="30000" dirty="0">
                <a:latin typeface="Times New Roman" pitchFamily="18" charset="0"/>
                <a:cs typeface="+mn-cs"/>
              </a:rPr>
              <a:t>23</a:t>
            </a:r>
            <a:r>
              <a:rPr lang="en-US" dirty="0">
                <a:latin typeface="Times New Roman" pitchFamily="18" charset="0"/>
                <a:cs typeface="+mn-cs"/>
              </a:rPr>
              <a:t> = 3.01</a:t>
            </a:r>
            <a:r>
              <a:rPr lang="en-US" dirty="0">
                <a:latin typeface="Arial" pitchFamily="34" charset="0"/>
                <a:cs typeface="+mn-cs"/>
              </a:rPr>
              <a:t>x</a:t>
            </a:r>
            <a:r>
              <a:rPr lang="en-US" dirty="0">
                <a:latin typeface="Times New Roman" pitchFamily="18" charset="0"/>
                <a:cs typeface="+mn-cs"/>
              </a:rPr>
              <a:t>10</a:t>
            </a:r>
            <a:r>
              <a:rPr lang="en-US" baseline="30000" dirty="0">
                <a:latin typeface="Times New Roman" pitchFamily="18" charset="0"/>
                <a:cs typeface="+mn-cs"/>
              </a:rPr>
              <a:t>23</a:t>
            </a:r>
            <a:endParaRPr lang="en-US" dirty="0">
              <a:latin typeface="Arial" pitchFamily="34" charset="0"/>
              <a:cs typeface="+mn-cs"/>
            </a:endParaRPr>
          </a:p>
        </p:txBody>
      </p:sp>
      <p:sp>
        <p:nvSpPr>
          <p:cNvPr id="5131" name="מציין מיקום של מספר שקופית 10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0F26B10-664C-427D-8FCC-93D56D51947C}" type="slidenum">
              <a:rPr lang="he-IL" smtClean="0"/>
              <a:pPr>
                <a:defRPr/>
              </a:pPr>
              <a:t>12</a:t>
            </a:fld>
            <a:endParaRPr lang="he-IL" smtClean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491880" y="3789040"/>
          <a:ext cx="321372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6" imgW="2133360" imgH="558720" progId="Equation.3">
                  <p:embed/>
                </p:oleObj>
              </mc:Choice>
              <mc:Fallback>
                <p:oleObj name="Equation" r:id="rId6" imgW="2133360" imgH="558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789040"/>
                        <a:ext cx="3213720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23850" y="1484313"/>
            <a:ext cx="8183563" cy="64611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</a:t>
            </a:r>
          </a:p>
          <a:p>
            <a:pPr algn="r" rtl="1"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اختاروا عنصرا ما واحسبوا كتلة ذره منفردة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6625" y="500063"/>
            <a:ext cx="1214438" cy="912812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>
            <a:normAutofit/>
          </a:bodyPr>
          <a:lstStyle/>
          <a:p>
            <a:pPr algn="r" defTabSz="876300" rtl="1">
              <a:tabLst>
                <a:tab pos="1162050" algn="r"/>
              </a:tabLst>
              <a:defRPr/>
            </a:pP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defTabSz="876300" rtl="1">
              <a:tabLst>
                <a:tab pos="1162050" algn="r"/>
              </a:tabLst>
              <a:defRPr/>
            </a:pPr>
            <a:r>
              <a:rPr lang="he-IL" dirty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LB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لا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يمكن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ar-LB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وزن</a:t>
            </a:r>
            <a:r>
              <a:rPr lang="ar-SA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ar-LB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ذرة منفردة</a:t>
            </a:r>
            <a:r>
              <a:rPr lang="ar-SA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لكن بكل تأكيد تستطيعون ان تحسبوا كتلتها</a:t>
            </a:r>
            <a:endParaRPr lang="he-IL" dirty="0">
              <a:solidFill>
                <a:srgbClr val="7F7F7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عدد افوكادرو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549275"/>
            <a:ext cx="9366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מציין מיקום של מספר שקופית 6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8C062CF-CAB0-4698-B09E-C5935D93F70B}" type="slidenum">
              <a:rPr lang="he-IL" smtClean="0"/>
              <a:pPr>
                <a:defRPr/>
              </a:pPr>
              <a:t>13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884238"/>
            <a:ext cx="8183563" cy="646112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4</a:t>
            </a:r>
          </a:p>
          <a:p>
            <a:pPr algn="r" rtl="1"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اختاروا عنصرا ما واحسبوا كتلة ذره منفردة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0" y="50006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اجابات</a:t>
            </a:r>
            <a:endParaRPr lang="he-IL" sz="2000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825" y="1844675"/>
            <a:ext cx="8196263" cy="396081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tabLst>
                <a:tab pos="180975" algn="r"/>
                <a:tab pos="2867025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>
              <a:lnSpc>
                <a:spcPct val="200000"/>
              </a:lnSpc>
              <a:tabLst>
                <a:tab pos="180975" algn="r"/>
                <a:tab pos="286702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الكتلة المولارية لذرات عنصر ما هي </a:t>
            </a:r>
            <a:r>
              <a:rPr lang="en-US" dirty="0" smtClean="0">
                <a:solidFill>
                  <a:schemeClr val="tx1"/>
                </a:solidFill>
              </a:rPr>
              <a:t>Mw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وعدد </a:t>
            </a:r>
            <a:r>
              <a:rPr lang="ar-LB" dirty="0" err="1" smtClean="0">
                <a:solidFill>
                  <a:schemeClr val="tx1"/>
                </a:solidFill>
              </a:rPr>
              <a:t>الذرات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err="1" smtClean="0">
                <a:solidFill>
                  <a:schemeClr val="tx1"/>
                </a:solidFill>
              </a:rPr>
              <a:t>المول</a:t>
            </a:r>
            <a:r>
              <a:rPr lang="ar-LB" dirty="0" smtClean="0">
                <a:solidFill>
                  <a:schemeClr val="tx1"/>
                </a:solidFill>
              </a:rPr>
              <a:t> الواحد هو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6.02x10</a:t>
            </a:r>
            <a:r>
              <a:rPr lang="en-US" baseline="30000" dirty="0">
                <a:solidFill>
                  <a:schemeClr val="tx1"/>
                </a:solidFill>
              </a:rPr>
              <a:t>23</a:t>
            </a:r>
          </a:p>
          <a:p>
            <a:pPr algn="r" rtl="1">
              <a:lnSpc>
                <a:spcPct val="150000"/>
              </a:lnSpc>
              <a:tabLst>
                <a:tab pos="180975" algn="r"/>
                <a:tab pos="286702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كتلة ذرة منفردة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600000"/>
              </a:lnSpc>
              <a:tabLst>
                <a:tab pos="180975" algn="r"/>
                <a:tab pos="286702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مثال 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ar-LB" dirty="0" smtClean="0">
                <a:solidFill>
                  <a:schemeClr val="tx1"/>
                </a:solidFill>
              </a:rPr>
              <a:t>كتلة ذرة المغنيزيوم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افوكادرو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500563" y="2616200"/>
          <a:ext cx="1655762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משוואה" r:id="rId4" imgW="1091880" imgH="457200" progId="Equation.3">
                  <p:embed/>
                </p:oleObj>
              </mc:Choice>
              <mc:Fallback>
                <p:oleObj name="משוואה" r:id="rId4" imgW="109188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616200"/>
                        <a:ext cx="1655762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460500" y="4838700"/>
          <a:ext cx="28035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6" imgW="2514600" imgH="419040" progId="Equation.3">
                  <p:embed/>
                </p:oleObj>
              </mc:Choice>
              <mc:Fallback>
                <p:oleObj name="Equation" r:id="rId6" imgW="251460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4838700"/>
                        <a:ext cx="28035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מציין מיקום של מספר שקופית 8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7650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9AC78C5-D4F3-4FD4-A7DD-4B4824B30A5B}" type="slidenum">
              <a:rPr lang="he-IL" smtClean="0"/>
              <a:pPr>
                <a:defRPr/>
              </a:pPr>
              <a:t>14</a:t>
            </a:fld>
            <a:endParaRPr lang="he-IL" smtClean="0"/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5076825" y="4868863"/>
            <a:ext cx="2841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/>
              <a:t>0.0000000000000000000000405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620713"/>
            <a:ext cx="8183563" cy="236378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5: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تلخيص 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اين يتواجد عدد اكبر من المولات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هيليوم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(He)</a:t>
            </a:r>
            <a:r>
              <a:rPr lang="he-IL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أم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كربون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أيهما ”أثقل“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 3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هيدروجين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e-IL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0.5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 اكسجين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(O</a:t>
            </a:r>
            <a:r>
              <a:rPr lang="en-US" baseline="-25000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؟</a:t>
            </a:r>
            <a:endParaRPr lang="he-IL" dirty="0">
              <a:solidFill>
                <a:srgbClr val="1D4C7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اين يوجد عدد اكبر من الذرات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x 10</a:t>
            </a:r>
            <a:r>
              <a:rPr lang="en-US" baseline="30000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he-IL" baseline="30000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جزيئات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هيدروجين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0.5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كربون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0011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عدد افوكادرو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מציין מיקום של מספר שקופית 6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10CF2E3-07B7-46D4-A0D9-9640041D9E42}" type="slidenum">
              <a:rPr lang="he-IL" smtClean="0"/>
              <a:pPr>
                <a:defRPr/>
              </a:pPr>
              <a:t>15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882650"/>
            <a:ext cx="8183563" cy="103346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5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اين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يتواجد عدد اكبر 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المولات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هيليوم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(He)</a:t>
            </a:r>
            <a:r>
              <a:rPr lang="he-IL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أم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غرام كربون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(C)</a:t>
            </a:r>
            <a:r>
              <a:rPr lang="ar-SA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؟</a:t>
            </a:r>
            <a:endParaRPr lang="en-US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0" y="479425"/>
            <a:ext cx="3643313" cy="3571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اجابات</a:t>
            </a:r>
            <a:endParaRPr lang="he-IL" sz="2000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افوكادرو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76" name="קבוצה 22"/>
          <p:cNvGrpSpPr>
            <a:grpSpLocks/>
          </p:cNvGrpSpPr>
          <p:nvPr/>
        </p:nvGrpSpPr>
        <p:grpSpPr bwMode="auto">
          <a:xfrm>
            <a:off x="395288" y="2781300"/>
            <a:ext cx="8208962" cy="2951163"/>
            <a:chOff x="395536" y="3284984"/>
            <a:chExt cx="8208963" cy="2952328"/>
          </a:xfrm>
        </p:grpSpPr>
        <p:sp>
          <p:nvSpPr>
            <p:cNvPr id="13" name="Rectangle 12"/>
            <p:cNvSpPr/>
            <p:nvPr/>
          </p:nvSpPr>
          <p:spPr>
            <a:xfrm>
              <a:off x="395536" y="3284984"/>
              <a:ext cx="8208963" cy="2952328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r" rtl="1">
                <a:tabLst>
                  <a:tab pos="180975" algn="r"/>
                  <a:tab pos="4038600" algn="l"/>
                </a:tabLst>
                <a:defRPr/>
              </a:pPr>
              <a:r>
                <a:rPr lang="ar-LB" b="1" dirty="0" smtClean="0">
                  <a:solidFill>
                    <a:schemeClr val="tx1"/>
                  </a:solidFill>
                </a:rPr>
                <a:t>اجابة </a:t>
              </a:r>
              <a:r>
                <a:rPr lang="he-IL" b="1" dirty="0" smtClean="0">
                  <a:solidFill>
                    <a:schemeClr val="tx1"/>
                  </a:solidFill>
                </a:rPr>
                <a:t>:</a:t>
              </a:r>
              <a:endParaRPr lang="he-IL" b="1" dirty="0">
                <a:solidFill>
                  <a:schemeClr val="tx1"/>
                </a:solidFill>
              </a:endParaRPr>
            </a:p>
            <a:p>
              <a:pPr algn="r" rtl="1">
                <a:tabLst>
                  <a:tab pos="180975" algn="r"/>
                  <a:tab pos="4038600" algn="l"/>
                </a:tabLst>
                <a:defRPr/>
              </a:pPr>
              <a:r>
                <a:rPr lang="ar-LB" dirty="0" smtClean="0">
                  <a:solidFill>
                    <a:schemeClr val="tx1"/>
                  </a:solidFill>
                </a:rPr>
                <a:t>أ</a:t>
              </a:r>
              <a:r>
                <a:rPr lang="he-IL" dirty="0" smtClean="0">
                  <a:solidFill>
                    <a:schemeClr val="tx1"/>
                  </a:solidFill>
                </a:rPr>
                <a:t>. </a:t>
              </a:r>
              <a:r>
                <a:rPr lang="he-IL" dirty="0">
                  <a:solidFill>
                    <a:schemeClr val="tx1"/>
                  </a:solidFill>
                </a:rPr>
                <a:t>	</a:t>
              </a:r>
            </a:p>
            <a:p>
              <a:pPr algn="r" rtl="1">
                <a:tabLst>
                  <a:tab pos="180975" algn="r"/>
                  <a:tab pos="4038600" algn="l"/>
                </a:tabLst>
                <a:defRPr/>
              </a:pPr>
              <a:r>
                <a:rPr lang="he-IL" dirty="0">
                  <a:solidFill>
                    <a:schemeClr val="tx1"/>
                  </a:solidFill>
                </a:rPr>
                <a:t>   </a:t>
              </a:r>
              <a:r>
                <a:rPr lang="ar-LB" dirty="0" smtClean="0">
                  <a:solidFill>
                    <a:schemeClr val="tx1"/>
                  </a:solidFill>
                </a:rPr>
                <a:t>هيليوم </a:t>
              </a:r>
              <a:endParaRPr lang="he-IL" dirty="0">
                <a:solidFill>
                  <a:schemeClr val="tx1"/>
                </a:solidFill>
              </a:endParaRPr>
            </a:p>
            <a:p>
              <a:pPr algn="r" rtl="1">
                <a:lnSpc>
                  <a:spcPct val="350000"/>
                </a:lnSpc>
                <a:tabLst>
                  <a:tab pos="180975" algn="r"/>
                  <a:tab pos="4038600" algn="l"/>
                </a:tabLst>
                <a:defRPr/>
              </a:pPr>
              <a:r>
                <a:rPr lang="he-IL" dirty="0">
                  <a:solidFill>
                    <a:schemeClr val="tx1"/>
                  </a:solidFill>
                </a:rPr>
                <a:t>	</a:t>
              </a:r>
              <a:r>
                <a:rPr lang="ar-LB" dirty="0" smtClean="0">
                  <a:solidFill>
                    <a:schemeClr val="tx1"/>
                  </a:solidFill>
                </a:rPr>
                <a:t>كربون </a:t>
              </a:r>
              <a:r>
                <a:rPr lang="he-IL" dirty="0" smtClean="0">
                  <a:solidFill>
                    <a:schemeClr val="tx1"/>
                  </a:solidFill>
                </a:rPr>
                <a:t>:</a:t>
              </a:r>
              <a:r>
                <a:rPr lang="he-IL" dirty="0">
                  <a:solidFill>
                    <a:schemeClr val="tx1"/>
                  </a:solidFill>
                </a:rPr>
                <a:t>	</a:t>
              </a:r>
            </a:p>
            <a:p>
              <a:pPr algn="r" rtl="1">
                <a:lnSpc>
                  <a:spcPct val="350000"/>
                </a:lnSpc>
                <a:tabLst>
                  <a:tab pos="180975" algn="r"/>
                  <a:tab pos="4038600" algn="l"/>
                </a:tabLst>
                <a:defRPr/>
              </a:pPr>
              <a:r>
                <a:rPr lang="he-IL" dirty="0">
                  <a:solidFill>
                    <a:schemeClr val="tx1"/>
                  </a:solidFill>
                </a:rPr>
                <a:t>	</a:t>
              </a:r>
              <a:r>
                <a:rPr lang="ar-LB" dirty="0" smtClean="0">
                  <a:solidFill>
                    <a:schemeClr val="tx1"/>
                  </a:solidFill>
                </a:rPr>
                <a:t>عدد مولات الهيليوم اكبر</a:t>
              </a:r>
              <a:r>
                <a:rPr lang="he-IL" dirty="0" smtClean="0">
                  <a:solidFill>
                    <a:schemeClr val="tx1"/>
                  </a:solidFill>
                </a:rPr>
                <a:t>.</a:t>
              </a:r>
              <a:endParaRPr lang="he-IL" dirty="0">
                <a:solidFill>
                  <a:schemeClr val="tx1"/>
                </a:solidFill>
              </a:endParaRPr>
            </a:p>
            <a:p>
              <a:pPr algn="r" rtl="1">
                <a:lnSpc>
                  <a:spcPct val="250000"/>
                </a:lnSpc>
                <a:tabLst>
                  <a:tab pos="180975" algn="r"/>
                  <a:tab pos="4038600" algn="l"/>
                </a:tabLst>
                <a:defRPr/>
              </a:pPr>
              <a:endParaRPr lang="he-IL" dirty="0">
                <a:solidFill>
                  <a:srgbClr val="1D4C72"/>
                </a:solidFill>
              </a:endParaRPr>
            </a:p>
          </p:txBody>
        </p:sp>
        <p:grpSp>
          <p:nvGrpSpPr>
            <p:cNvPr id="7179" name="Group 9"/>
            <p:cNvGrpSpPr>
              <a:grpSpLocks noChangeAspect="1"/>
            </p:cNvGrpSpPr>
            <p:nvPr/>
          </p:nvGrpSpPr>
          <p:grpSpPr bwMode="auto">
            <a:xfrm>
              <a:off x="1619672" y="3717032"/>
              <a:ext cx="1604537" cy="1512118"/>
              <a:chOff x="6429" y="5092"/>
              <a:chExt cx="1822" cy="1760"/>
            </a:xfrm>
          </p:grpSpPr>
          <p:sp>
            <p:nvSpPr>
              <p:cNvPr id="7180" name="AutoShape 10"/>
              <p:cNvSpPr>
                <a:spLocks noChangeAspect="1" noChangeArrowheads="1"/>
              </p:cNvSpPr>
              <p:nvPr/>
            </p:nvSpPr>
            <p:spPr bwMode="auto">
              <a:xfrm>
                <a:off x="6429" y="5092"/>
                <a:ext cx="1822" cy="17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/>
                <a:endParaRPr lang="he-IL"/>
              </a:p>
            </p:txBody>
          </p:sp>
          <p:sp>
            <p:nvSpPr>
              <p:cNvPr id="7181" name="Text Box 11"/>
              <p:cNvSpPr txBox="1">
                <a:spLocks noChangeArrowheads="1"/>
              </p:cNvSpPr>
              <p:nvPr/>
            </p:nvSpPr>
            <p:spPr bwMode="auto">
              <a:xfrm>
                <a:off x="6776" y="5412"/>
                <a:ext cx="1215" cy="128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>
                  <a:lnSpc>
                    <a:spcPct val="150000"/>
                  </a:lnSpc>
                  <a:tabLst>
                    <a:tab pos="85725" algn="l"/>
                    <a:tab pos="361950" algn="l"/>
                  </a:tabLst>
                </a:pPr>
                <a:r>
                  <a:rPr lang="en-US" dirty="0" smtClean="0">
                    <a:latin typeface="Times New Roman" pitchFamily="18" charset="0"/>
                  </a:rPr>
                  <a:t>m</a:t>
                </a:r>
                <a:r>
                  <a:rPr lang="ar-LB" dirty="0" smtClean="0">
                    <a:latin typeface="Times New Roman" pitchFamily="18" charset="0"/>
                  </a:rPr>
                  <a:t> </a:t>
                </a:r>
                <a:r>
                  <a:rPr lang="en-CA" dirty="0" smtClean="0">
                    <a:latin typeface="Times New Roman" pitchFamily="18" charset="0"/>
                  </a:rPr>
                  <a:t> </a:t>
                </a:r>
                <a:r>
                  <a:rPr lang="ar-LB" dirty="0" smtClean="0">
                    <a:latin typeface="Times New Roman" pitchFamily="18" charset="0"/>
                  </a:rPr>
                  <a:t>    </a:t>
                </a:r>
                <a:r>
                  <a:rPr lang="en-CA" dirty="0" smtClean="0">
                    <a:latin typeface="Times New Roman" pitchFamily="18" charset="0"/>
                  </a:rPr>
                  <a:t> </a:t>
                </a:r>
                <a:endParaRPr lang="en-US" dirty="0">
                  <a:latin typeface="Times New Roman" pitchFamily="18" charset="0"/>
                </a:endParaRPr>
              </a:p>
              <a:p>
                <a:pPr algn="r">
                  <a:lnSpc>
                    <a:spcPct val="200000"/>
                  </a:lnSpc>
                  <a:tabLst>
                    <a:tab pos="85725" algn="l"/>
                    <a:tab pos="361950" algn="l"/>
                  </a:tabLst>
                </a:pPr>
                <a:r>
                  <a:rPr lang="en-US" dirty="0">
                    <a:latin typeface="Times New Roman" pitchFamily="18" charset="0"/>
                  </a:rPr>
                  <a:t>	n	</a:t>
                </a:r>
                <a:r>
                  <a:rPr lang="en-US" dirty="0" smtClean="0">
                    <a:latin typeface="Times New Roman" pitchFamily="18" charset="0"/>
                  </a:rPr>
                  <a:t>Mw  </a:t>
                </a:r>
                <a:endParaRPr lang="en-US" dirty="0"/>
              </a:p>
            </p:txBody>
          </p:sp>
          <p:sp>
            <p:nvSpPr>
              <p:cNvPr id="7182" name="AutoShape 12"/>
              <p:cNvSpPr>
                <a:spLocks noChangeArrowheads="1"/>
              </p:cNvSpPr>
              <p:nvPr/>
            </p:nvSpPr>
            <p:spPr bwMode="auto">
              <a:xfrm>
                <a:off x="6674" y="5412"/>
                <a:ext cx="1317" cy="1105"/>
              </a:xfrm>
              <a:prstGeom prst="triangle">
                <a:avLst>
                  <a:gd name="adj" fmla="val 50000"/>
                </a:avLst>
              </a:prstGeom>
              <a:solidFill>
                <a:srgbClr val="FFFFFF">
                  <a:alpha val="0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r"/>
                <a:r>
                  <a:rPr lang="en-CA" dirty="0" smtClean="0"/>
                  <a:t> </a:t>
                </a:r>
                <a:endParaRPr lang="he-IL" dirty="0"/>
              </a:p>
            </p:txBody>
          </p:sp>
          <p:sp>
            <p:nvSpPr>
              <p:cNvPr id="7183" name="Line 13"/>
              <p:cNvSpPr>
                <a:spLocks noChangeShapeType="1"/>
              </p:cNvSpPr>
              <p:nvPr/>
            </p:nvSpPr>
            <p:spPr bwMode="auto">
              <a:xfrm>
                <a:off x="7036" y="5892"/>
                <a:ext cx="60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7184" name="Line 14"/>
              <p:cNvSpPr>
                <a:spLocks noChangeShapeType="1"/>
              </p:cNvSpPr>
              <p:nvPr/>
            </p:nvSpPr>
            <p:spPr bwMode="auto">
              <a:xfrm>
                <a:off x="7335" y="5892"/>
                <a:ext cx="1" cy="4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e-IL"/>
              </a:p>
            </p:txBody>
          </p:sp>
        </p:grpSp>
        <p:graphicFrame>
          <p:nvGraphicFramePr>
            <p:cNvPr id="7170" name="Object 2"/>
            <p:cNvGraphicFramePr>
              <a:graphicFrameLocks noChangeAspect="1"/>
            </p:cNvGraphicFramePr>
            <p:nvPr/>
          </p:nvGraphicFramePr>
          <p:xfrm>
            <a:off x="4499223" y="3716954"/>
            <a:ext cx="2449513" cy="589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4" imgW="1638000" imgH="393480" progId="Equation.3">
                    <p:embed/>
                  </p:oleObj>
                </mc:Choice>
                <mc:Fallback>
                  <p:oleObj name="Equation" r:id="rId4" imgW="1638000" imgH="393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9223" y="3716954"/>
                          <a:ext cx="2449513" cy="589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1" name="Object 3"/>
            <p:cNvGraphicFramePr>
              <a:graphicFrameLocks noChangeAspect="1"/>
            </p:cNvGraphicFramePr>
            <p:nvPr/>
          </p:nvGraphicFramePr>
          <p:xfrm>
            <a:off x="4716712" y="4580895"/>
            <a:ext cx="2682875" cy="665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Equation" r:id="rId6" imgW="1587240" imgH="393480" progId="Equation.3">
                    <p:embed/>
                  </p:oleObj>
                </mc:Choice>
                <mc:Fallback>
                  <p:oleObj name="Equation" r:id="rId6" imgW="1587240" imgH="39348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16712" y="4580895"/>
                          <a:ext cx="2682875" cy="665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7" name="מציין מיקום של מספר שקופית 15"/>
          <p:cNvSpPr>
            <a:spLocks noGrp="1"/>
          </p:cNvSpPr>
          <p:nvPr>
            <p:ph type="sldNum" sz="quarter" idx="12"/>
          </p:nvPr>
        </p:nvSpPr>
        <p:spPr bwMode="auto">
          <a:xfrm>
            <a:off x="468313" y="6597650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5656927-5436-4C65-A716-27F4F382156C}" type="slidenum">
              <a:rPr lang="he-IL" smtClean="0"/>
              <a:pPr>
                <a:defRPr/>
              </a:pPr>
              <a:t>16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1098550"/>
            <a:ext cx="8183563" cy="10350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أيهما ”أثقل“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 3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هيدروجين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he-IL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0.5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اكسجين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(O</a:t>
            </a:r>
            <a:r>
              <a:rPr lang="en-US" baseline="-25000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؟</a:t>
            </a:r>
            <a:endParaRPr lang="he-IL" dirty="0">
              <a:solidFill>
                <a:srgbClr val="1D4C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7900" y="549275"/>
            <a:ext cx="3643313" cy="3571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اجابات</a:t>
            </a:r>
            <a:endParaRPr lang="he-IL" sz="2000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825" y="2420938"/>
            <a:ext cx="8208963" cy="396081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tabLst>
                <a:tab pos="180975" algn="r"/>
                <a:tab pos="40386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>
              <a:lnSpc>
                <a:spcPct val="250000"/>
              </a:lnSpc>
              <a:tabLst>
                <a:tab pos="180975" algn="r"/>
                <a:tab pos="4038600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ب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he-IL" dirty="0">
                <a:solidFill>
                  <a:schemeClr val="tx1"/>
                </a:solidFill>
              </a:rPr>
              <a:t>	</a:t>
            </a:r>
          </a:p>
          <a:p>
            <a:pPr algn="r" rtl="1">
              <a:lnSpc>
                <a:spcPct val="250000"/>
              </a:lnSpc>
              <a:tabLst>
                <a:tab pos="180975" algn="r"/>
                <a:tab pos="40386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   </a:t>
            </a:r>
            <a:r>
              <a:rPr lang="ar-LB" dirty="0" smtClean="0">
                <a:solidFill>
                  <a:schemeClr val="tx1"/>
                </a:solidFill>
              </a:rPr>
              <a:t>هيدروجين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250000"/>
              </a:lnSpc>
              <a:tabLst>
                <a:tab pos="180975" algn="r"/>
                <a:tab pos="40386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dirty="0" smtClean="0">
                <a:solidFill>
                  <a:schemeClr val="tx1"/>
                </a:solidFill>
              </a:rPr>
              <a:t>اكسجين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150000"/>
              </a:lnSpc>
              <a:tabLst>
                <a:tab pos="180975" algn="r"/>
                <a:tab pos="40386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</a:p>
          <a:p>
            <a:pPr algn="r" rtl="1">
              <a:lnSpc>
                <a:spcPct val="150000"/>
              </a:lnSpc>
              <a:tabLst>
                <a:tab pos="180975" algn="r"/>
                <a:tab pos="4038600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الأكسجين</a:t>
            </a:r>
            <a:r>
              <a:rPr lang="ar-SA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”أثقل“.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250000"/>
              </a:lnSpc>
              <a:tabLst>
                <a:tab pos="180975" algn="r"/>
                <a:tab pos="4038600" algn="l"/>
              </a:tabLst>
              <a:defRPr/>
            </a:pPr>
            <a:endParaRPr lang="he-IL" dirty="0">
              <a:solidFill>
                <a:srgbClr val="1D4C7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افوكادرو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201" name="Group 18"/>
          <p:cNvGrpSpPr>
            <a:grpSpLocks noChangeAspect="1"/>
          </p:cNvGrpSpPr>
          <p:nvPr/>
        </p:nvGrpSpPr>
        <p:grpSpPr bwMode="auto">
          <a:xfrm>
            <a:off x="971550" y="3644900"/>
            <a:ext cx="1296988" cy="1220788"/>
            <a:chOff x="6429" y="5092"/>
            <a:chExt cx="1824" cy="1760"/>
          </a:xfrm>
        </p:grpSpPr>
        <p:sp>
          <p:nvSpPr>
            <p:cNvPr id="8203" name="AutoShape 19"/>
            <p:cNvSpPr>
              <a:spLocks noChangeAspect="1" noChangeArrowheads="1"/>
            </p:cNvSpPr>
            <p:nvPr/>
          </p:nvSpPr>
          <p:spPr bwMode="auto">
            <a:xfrm>
              <a:off x="6429" y="5092"/>
              <a:ext cx="1822" cy="1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8204" name="Text Box 20"/>
            <p:cNvSpPr txBox="1">
              <a:spLocks noChangeArrowheads="1"/>
            </p:cNvSpPr>
            <p:nvPr/>
          </p:nvSpPr>
          <p:spPr bwMode="auto">
            <a:xfrm>
              <a:off x="6776" y="5196"/>
              <a:ext cx="1477" cy="14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150000"/>
                </a:lnSpc>
                <a:tabLst>
                  <a:tab pos="85725" algn="l"/>
                  <a:tab pos="361950" algn="l"/>
                </a:tabLst>
              </a:pPr>
              <a:r>
                <a:rPr lang="en-US">
                  <a:latin typeface="Times New Roman" pitchFamily="18" charset="0"/>
                </a:rPr>
                <a:t>m</a:t>
              </a:r>
            </a:p>
            <a:p>
              <a:pPr algn="ctr">
                <a:lnSpc>
                  <a:spcPct val="200000"/>
                </a:lnSpc>
                <a:tabLst>
                  <a:tab pos="85725" algn="l"/>
                  <a:tab pos="361950" algn="l"/>
                </a:tabLst>
              </a:pPr>
              <a:r>
                <a:rPr lang="en-US">
                  <a:latin typeface="Times New Roman" pitchFamily="18" charset="0"/>
                </a:rPr>
                <a:t>	n	Mw</a:t>
              </a:r>
              <a:endParaRPr lang="en-US"/>
            </a:p>
          </p:txBody>
        </p:sp>
        <p:sp>
          <p:nvSpPr>
            <p:cNvPr id="8205" name="AutoShape 21"/>
            <p:cNvSpPr>
              <a:spLocks noChangeArrowheads="1"/>
            </p:cNvSpPr>
            <p:nvPr/>
          </p:nvSpPr>
          <p:spPr bwMode="auto">
            <a:xfrm>
              <a:off x="6633" y="5092"/>
              <a:ext cx="1620" cy="1453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8206" name="Line 22"/>
            <p:cNvSpPr>
              <a:spLocks noChangeShapeType="1"/>
            </p:cNvSpPr>
            <p:nvPr/>
          </p:nvSpPr>
          <p:spPr bwMode="auto">
            <a:xfrm>
              <a:off x="7038" y="5922"/>
              <a:ext cx="8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8207" name="Line 23"/>
            <p:cNvSpPr>
              <a:spLocks noChangeShapeType="1"/>
            </p:cNvSpPr>
            <p:nvPr/>
          </p:nvSpPr>
          <p:spPr bwMode="auto">
            <a:xfrm>
              <a:off x="7442" y="6026"/>
              <a:ext cx="1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</p:grp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419872" y="3717032"/>
          <a:ext cx="37465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4" imgW="2133360" imgH="190440" progId="Equation.3">
                  <p:embed/>
                </p:oleObj>
              </mc:Choice>
              <mc:Fallback>
                <p:oleObj name="Equation" r:id="rId4" imgW="2133360" imgH="190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717032"/>
                        <a:ext cx="3746500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213100" y="4365625"/>
          <a:ext cx="42386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6" imgW="2438280" imgH="190440" progId="Equation.3">
                  <p:embed/>
                </p:oleObj>
              </mc:Choice>
              <mc:Fallback>
                <p:oleObj name="Equation" r:id="rId6" imgW="2438280" imgH="1904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4365625"/>
                        <a:ext cx="42386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מציין מיקום של מספר שקופית 1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AB72E45-8E02-4353-9AA5-5C1B61A13A61}" type="slidenum">
              <a:rPr lang="he-IL" smtClean="0"/>
              <a:pPr>
                <a:defRPr/>
              </a:pPr>
              <a:t>17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68313" y="2349500"/>
            <a:ext cx="7920037" cy="396081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tabLst>
                <a:tab pos="180975" algn="r"/>
                <a:tab pos="1076325" algn="r"/>
                <a:tab pos="4038600" algn="l"/>
              </a:tabLs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 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algn="r" rtl="1">
              <a:lnSpc>
                <a:spcPct val="250000"/>
              </a:lnSpc>
              <a:tabLst>
                <a:tab pos="180975" algn="r"/>
                <a:tab pos="1076325" algn="r"/>
                <a:tab pos="4038600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ج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ar-LB" dirty="0" smtClean="0">
                <a:solidFill>
                  <a:schemeClr val="tx1"/>
                </a:solidFill>
              </a:rPr>
              <a:t>الهيدروجين 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2 x 10</a:t>
            </a:r>
            <a:r>
              <a:rPr lang="en-US" baseline="30000" dirty="0">
                <a:solidFill>
                  <a:schemeClr val="tx1"/>
                </a:solidFill>
              </a:rPr>
              <a:t>23</a:t>
            </a:r>
            <a:r>
              <a:rPr lang="he-IL" baseline="30000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جزيئات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وعدد الذرات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اكبر بمرتين </a:t>
            </a:r>
            <a:r>
              <a:rPr lang="he-IL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4 x 10</a:t>
            </a:r>
            <a:r>
              <a:rPr lang="en-US" baseline="30000" dirty="0">
                <a:solidFill>
                  <a:schemeClr val="tx1"/>
                </a:solidFill>
              </a:rPr>
              <a:t>23</a:t>
            </a:r>
            <a:r>
              <a:rPr lang="he-IL" baseline="30000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ذرات هيدروجين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150000"/>
              </a:lnSpc>
              <a:tabLst>
                <a:tab pos="180975" algn="r"/>
                <a:tab pos="1076325" algn="r"/>
                <a:tab pos="4038600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عدد </a:t>
            </a:r>
            <a:r>
              <a:rPr lang="ar-LB" dirty="0" smtClean="0">
                <a:solidFill>
                  <a:schemeClr val="tx1"/>
                </a:solidFill>
              </a:rPr>
              <a:t>ذرات الكربون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</a:p>
          <a:p>
            <a:pPr algn="r" rtl="1">
              <a:lnSpc>
                <a:spcPct val="150000"/>
              </a:lnSpc>
              <a:tabLst>
                <a:tab pos="180975" algn="r"/>
                <a:tab pos="1076325" algn="r"/>
                <a:tab pos="4038600" algn="l"/>
              </a:tabLst>
              <a:defRPr/>
            </a:pP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350000"/>
              </a:lnSpc>
              <a:tabLst>
                <a:tab pos="180975" algn="r"/>
                <a:tab pos="1076325" algn="r"/>
                <a:tab pos="4038600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b="1" dirty="0" smtClean="0">
                <a:solidFill>
                  <a:srgbClr val="FF6600"/>
                </a:solidFill>
              </a:rPr>
              <a:t>اجابة </a:t>
            </a:r>
            <a:r>
              <a:rPr lang="he-IL" b="1" dirty="0" smtClean="0">
                <a:solidFill>
                  <a:srgbClr val="FF6600"/>
                </a:solidFill>
              </a:rPr>
              <a:t>: </a:t>
            </a:r>
            <a:r>
              <a:rPr lang="ar-LB" b="1" dirty="0" smtClean="0">
                <a:solidFill>
                  <a:srgbClr val="FF6600"/>
                </a:solidFill>
              </a:rPr>
              <a:t>عدد ذرات الهيدروجين اكبر</a:t>
            </a:r>
            <a:r>
              <a:rPr lang="he-IL" b="1" dirty="0" smtClean="0">
                <a:solidFill>
                  <a:srgbClr val="FF6600"/>
                </a:solidFill>
              </a:rPr>
              <a:t>.</a:t>
            </a:r>
            <a:endParaRPr lang="he-IL" b="1" dirty="0">
              <a:solidFill>
                <a:srgbClr val="FF6600"/>
              </a:solidFill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955715"/>
              </p:ext>
            </p:extLst>
          </p:nvPr>
        </p:nvGraphicFramePr>
        <p:xfrm>
          <a:off x="2055813" y="3890516"/>
          <a:ext cx="4575126" cy="402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3" imgW="2311200" imgH="203040" progId="Equation.3">
                  <p:embed/>
                </p:oleObj>
              </mc:Choice>
              <mc:Fallback>
                <p:oleObj name="Equation" r:id="rId3" imgW="23112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813" y="3890516"/>
                        <a:ext cx="4575126" cy="40258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0825" y="1052513"/>
            <a:ext cx="8183563" cy="10350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he-IL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أين يوجد عدد اكبر من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2 x 10</a:t>
            </a:r>
            <a:r>
              <a:rPr lang="en-US" baseline="30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he-IL" baseline="30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جزيئات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هيدروجين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0.5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كربون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4787900" y="549275"/>
            <a:ext cx="3643313" cy="3571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+mn-lt"/>
                <a:cs typeface="+mn-cs"/>
              </a:rPr>
              <a:t>اجابات</a:t>
            </a:r>
            <a:endParaRPr lang="he-IL" sz="2000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افوكادرو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6" name="מציין מיקום של מספר שקופית 15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74A2C4A-0158-4270-BAAC-6966BB23A516}" type="slidenum">
              <a:rPr lang="he-IL" smtClean="0"/>
              <a:pPr>
                <a:defRPr/>
              </a:pPr>
              <a:t>18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500063"/>
            <a:ext cx="8215313" cy="46037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468313" y="1052513"/>
            <a:ext cx="8143875" cy="331311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80975" indent="-180975" algn="r" rtl="1">
              <a:defRPr/>
            </a:pPr>
            <a:endParaRPr lang="he-IL" dirty="0">
              <a:solidFill>
                <a:schemeClr val="tx1"/>
              </a:solidFill>
            </a:endParaRPr>
          </a:p>
          <a:p>
            <a:pPr marL="180975" indent="-180975" algn="r" rtl="1">
              <a:lnSpc>
                <a:spcPct val="75000"/>
              </a:lnSpc>
              <a:buFontTx/>
              <a:buBlip>
                <a:blip r:embed="rId4"/>
              </a:buBlip>
              <a:defRPr/>
            </a:pPr>
            <a:r>
              <a:rPr lang="ar-LB" dirty="0" smtClean="0">
                <a:solidFill>
                  <a:schemeClr val="tx1"/>
                </a:solidFill>
              </a:rPr>
              <a:t>يمكن ايجاد الكتلة المولارية للعناصر من </a:t>
            </a:r>
            <a:r>
              <a:rPr lang="ar-SA" dirty="0" smtClean="0">
                <a:solidFill>
                  <a:schemeClr val="tx1"/>
                </a:solidFill>
              </a:rPr>
              <a:t>الجدول</a:t>
            </a:r>
            <a:r>
              <a:rPr lang="ar-LB" dirty="0" smtClean="0">
                <a:solidFill>
                  <a:schemeClr val="tx1"/>
                </a:solidFill>
              </a:rPr>
              <a:t> الدوري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180975" indent="-180975" algn="r" rtl="1">
              <a:buFontTx/>
              <a:buBlip>
                <a:blip r:embed="rId4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القيمة العددية للكتلة المولارية هي معدل كتل </a:t>
            </a:r>
            <a:r>
              <a:rPr lang="ar-SA" dirty="0" smtClean="0">
                <a:solidFill>
                  <a:schemeClr val="tx1"/>
                </a:solidFill>
              </a:rPr>
              <a:t>النظائر (</a:t>
            </a:r>
            <a:r>
              <a:rPr lang="ar-LB" dirty="0" err="1" smtClean="0">
                <a:solidFill>
                  <a:schemeClr val="tx1"/>
                </a:solidFill>
              </a:rPr>
              <a:t>الايزوتوبات</a:t>
            </a:r>
            <a:r>
              <a:rPr lang="ar-SA" dirty="0" smtClean="0">
                <a:solidFill>
                  <a:schemeClr val="tx1"/>
                </a:solidFill>
              </a:rPr>
              <a:t>)</a:t>
            </a:r>
            <a:r>
              <a:rPr lang="ar-LB" dirty="0" smtClean="0">
                <a:solidFill>
                  <a:schemeClr val="tx1"/>
                </a:solidFill>
              </a:rPr>
              <a:t> المختلفة لكل عنصر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بحسب نسبة انتشاره في الطبيعة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180975" indent="-180975" algn="r" rtl="1">
              <a:buFontTx/>
              <a:buBlip>
                <a:blip r:embed="rId4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العناصر </a:t>
            </a:r>
            <a:r>
              <a:rPr lang="ar-LB" dirty="0" err="1" smtClean="0">
                <a:solidFill>
                  <a:schemeClr val="tx1"/>
                </a:solidFill>
              </a:rPr>
              <a:t>اللافلزية</a:t>
            </a:r>
            <a:r>
              <a:rPr lang="ar-LB" dirty="0" smtClean="0">
                <a:solidFill>
                  <a:schemeClr val="tx1"/>
                </a:solidFill>
              </a:rPr>
              <a:t> مؤلفة من جزيئات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 ولهذا الكتلة المولارية للمادة تحدد بحسب عدد الذرات بكل جزئ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180975" indent="-180975" algn="r" rtl="1">
              <a:buFontTx/>
              <a:buBlip>
                <a:blip r:embed="rId4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الجسيمات صغيرة جدا</a:t>
            </a:r>
            <a:r>
              <a:rPr lang="ar-SA" dirty="0" smtClean="0">
                <a:solidFill>
                  <a:schemeClr val="tx1"/>
                </a:solidFill>
              </a:rPr>
              <a:t>،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لدرجة انه </a:t>
            </a:r>
            <a:r>
              <a:rPr lang="ar-SA" dirty="0" smtClean="0">
                <a:solidFill>
                  <a:schemeClr val="tx1"/>
                </a:solidFill>
              </a:rPr>
              <a:t>ي</a:t>
            </a:r>
            <a:r>
              <a:rPr lang="ar-LB" dirty="0" smtClean="0">
                <a:solidFill>
                  <a:schemeClr val="tx1"/>
                </a:solidFill>
              </a:rPr>
              <a:t>مكن فقط قياس كتلة عدد هائل من الجسيمات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marL="180975" indent="-180975" algn="r" rtl="1">
              <a:buFontTx/>
              <a:buBlip>
                <a:blip r:embed="rId4"/>
              </a:buBlip>
              <a:defRPr/>
            </a:pPr>
            <a:r>
              <a:rPr lang="ar-LB" dirty="0" smtClean="0">
                <a:solidFill>
                  <a:schemeClr val="tx1"/>
                </a:solidFill>
              </a:rPr>
              <a:t>يمكن حساب عدد المولات وعدد الجسيمات في كتلة معطاة بمساعدة معادلات تمثل العلاقة الحسابية بين القيم</a:t>
            </a:r>
            <a:r>
              <a:rPr lang="he-IL" dirty="0" smtClean="0">
                <a:solidFill>
                  <a:schemeClr val="tx1"/>
                </a:solidFill>
              </a:rPr>
              <a:t>.   </a:t>
            </a:r>
            <a:endParaRPr lang="he-IL" dirty="0">
              <a:solidFill>
                <a:schemeClr val="tx1"/>
              </a:solidFill>
            </a:endParaRPr>
          </a:p>
          <a:p>
            <a:pPr marL="180975" indent="-180975">
              <a:defRPr/>
            </a:pPr>
            <a:endParaRPr lang="he-IL" dirty="0">
              <a:solidFill>
                <a:schemeClr val="tx1"/>
              </a:solidFill>
            </a:endParaRPr>
          </a:p>
          <a:p>
            <a:pPr marL="180975" indent="-180975" algn="r" rtl="1">
              <a:defRPr/>
            </a:pPr>
            <a:endParaRPr lang="he-IL" dirty="0">
              <a:solidFill>
                <a:schemeClr val="tx1"/>
              </a:solidFill>
            </a:endParaRPr>
          </a:p>
          <a:p>
            <a:pPr marL="180975" indent="-180975" algn="r" rtl="1"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246" name="Rectangle 14"/>
          <p:cNvSpPr>
            <a:spLocks noChangeArrowheads="1"/>
          </p:cNvSpPr>
          <p:nvPr/>
        </p:nvSpPr>
        <p:spPr bwMode="auto">
          <a:xfrm>
            <a:off x="1325563" y="4508500"/>
            <a:ext cx="7286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eaLnBrk="0" hangingPunct="0"/>
            <a:r>
              <a:rPr lang="ar-LB" sz="2000" b="1" dirty="0" smtClean="0">
                <a:solidFill>
                  <a:srgbClr val="FF6600"/>
                </a:solidFill>
              </a:rPr>
              <a:t>مصطلحات مهمة</a:t>
            </a:r>
            <a:r>
              <a:rPr lang="he-IL" sz="2000" b="1" dirty="0" smtClean="0">
                <a:solidFill>
                  <a:srgbClr val="FF6600"/>
                </a:solidFill>
              </a:rPr>
              <a:t>: </a:t>
            </a:r>
            <a:endParaRPr lang="he-IL" sz="2000" b="1" dirty="0">
              <a:solidFill>
                <a:srgbClr val="FF6600"/>
              </a:solidFill>
            </a:endParaRPr>
          </a:p>
          <a:p>
            <a:pPr algn="r" rtl="1" eaLnBrk="0" hangingPunct="0"/>
            <a:r>
              <a:rPr lang="ar-SA" sz="2000" dirty="0" err="1" smtClean="0"/>
              <a:t>ال</a:t>
            </a:r>
            <a:r>
              <a:rPr lang="ar-LB" sz="2000" dirty="0" smtClean="0"/>
              <a:t>مول</a:t>
            </a:r>
            <a:r>
              <a:rPr lang="ar-SA" sz="2000" dirty="0" smtClean="0"/>
              <a:t>،</a:t>
            </a:r>
            <a:r>
              <a:rPr lang="he-IL" sz="2000" dirty="0" smtClean="0"/>
              <a:t> </a:t>
            </a:r>
            <a:r>
              <a:rPr lang="ar-SA" sz="2000" dirty="0" smtClean="0"/>
              <a:t>عدد </a:t>
            </a:r>
            <a:r>
              <a:rPr lang="ar-LB" sz="2000" dirty="0" err="1" smtClean="0"/>
              <a:t>افوكادرو</a:t>
            </a:r>
            <a:r>
              <a:rPr lang="ar-SA" sz="2000" dirty="0" smtClean="0"/>
              <a:t>،</a:t>
            </a:r>
            <a:r>
              <a:rPr lang="he-IL" sz="2000" dirty="0" smtClean="0"/>
              <a:t> </a:t>
            </a:r>
            <a:r>
              <a:rPr lang="ar-LB" sz="2000" dirty="0" smtClean="0"/>
              <a:t>الكتلة المولارية.</a:t>
            </a:r>
            <a:endParaRPr lang="he-IL" sz="2000" dirty="0"/>
          </a:p>
          <a:p>
            <a:pPr algn="r" rtl="1" eaLnBrk="0" hangingPunct="0"/>
            <a:endParaRPr lang="en-US" sz="2000" dirty="0"/>
          </a:p>
        </p:txBody>
      </p:sp>
      <p:sp>
        <p:nvSpPr>
          <p:cNvPr id="10247" name="Rectangle 15"/>
          <p:cNvSpPr>
            <a:spLocks noChangeArrowheads="1"/>
          </p:cNvSpPr>
          <p:nvPr/>
        </p:nvSpPr>
        <p:spPr bwMode="auto">
          <a:xfrm>
            <a:off x="7735863" y="571500"/>
            <a:ext cx="7906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LB" sz="2000" b="1" dirty="0" smtClean="0">
                <a:solidFill>
                  <a:srgbClr val="1D4C72"/>
                </a:solidFill>
              </a:rPr>
              <a:t>تلخيص</a:t>
            </a:r>
            <a:endParaRPr lang="he-IL" sz="2000" b="1" dirty="0">
              <a:solidFill>
                <a:srgbClr val="1D4C7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142875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كتلة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مولارية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افوكادرو</a:t>
            </a:r>
            <a:endParaRPr lang="he-IL" sz="2000" b="1" dirty="0" smtClean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9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64313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0D7BA8A-C63E-4B28-BB23-506110FCD58C}" type="slidenum">
              <a:rPr lang="he-IL" smtClean="0"/>
              <a:pPr>
                <a:defRPr/>
              </a:pPr>
              <a:t>19</a:t>
            </a:fld>
            <a:endParaRPr lang="he-IL" smtClean="0"/>
          </a:p>
        </p:txBody>
      </p:sp>
      <p:graphicFrame>
        <p:nvGraphicFramePr>
          <p:cNvPr id="10242" name="Object 9"/>
          <p:cNvGraphicFramePr>
            <a:graphicFrameLocks noChangeAspect="1"/>
          </p:cNvGraphicFramePr>
          <p:nvPr/>
        </p:nvGraphicFramePr>
        <p:xfrm>
          <a:off x="4716463" y="3357563"/>
          <a:ext cx="812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משוואה" r:id="rId5" imgW="812520" imgH="571320" progId="Equation.3">
                  <p:embed/>
                </p:oleObj>
              </mc:Choice>
              <mc:Fallback>
                <p:oleObj name="משוואה" r:id="rId5" imgW="812520" imgH="57132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357563"/>
                        <a:ext cx="812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10"/>
          <p:cNvGraphicFramePr>
            <a:graphicFrameLocks noChangeAspect="1"/>
          </p:cNvGraphicFramePr>
          <p:nvPr/>
        </p:nvGraphicFramePr>
        <p:xfrm>
          <a:off x="3419475" y="3357563"/>
          <a:ext cx="723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משוואה" r:id="rId7" imgW="723600" imgH="571320" progId="Equation.3">
                  <p:embed/>
                </p:oleObj>
              </mc:Choice>
              <mc:Fallback>
                <p:oleObj name="משוואה" r:id="rId7" imgW="723600" imgH="5713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357563"/>
                        <a:ext cx="7239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5786" y="3786190"/>
            <a:ext cx="7894637" cy="189282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  <a:tab pos="2514600" algn="r"/>
              </a:tabLst>
              <a:defRPr/>
            </a:pPr>
            <a:r>
              <a:rPr lang="ar-LB" b="1" dirty="0" smtClean="0">
                <a:latin typeface="Arial" pitchFamily="34" charset="0"/>
                <a:cs typeface="Arial" pitchFamily="34" charset="0"/>
              </a:rPr>
              <a:t>مصطلحات اساسية في الوحدة</a:t>
            </a:r>
          </a:p>
          <a:p>
            <a:pPr algn="r" rtl="1">
              <a:tabLst>
                <a:tab pos="180975" algn="r"/>
                <a:tab pos="2514600" algn="r"/>
              </a:tabLst>
              <a:defRPr/>
            </a:pPr>
            <a:endParaRPr lang="ar-LB" b="1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buClr>
                <a:srgbClr val="FF6600"/>
              </a:buClr>
              <a:buFont typeface="Wingdings" pitchFamily="2" charset="2"/>
              <a:buChar char="Ø"/>
              <a:tabLst>
                <a:tab pos="180975" algn="r"/>
                <a:tab pos="2514600" algn="r"/>
              </a:tabLst>
              <a:defRPr/>
            </a:pPr>
            <a:r>
              <a:rPr lang="ar-LB" b="1" dirty="0" smtClean="0">
                <a:latin typeface="Arial" pitchFamily="34" charset="0"/>
                <a:cs typeface="Arial" pitchFamily="34" charset="0"/>
              </a:rPr>
              <a:t>مول- يمثل عدد افوكادرو من الجزيئات </a:t>
            </a:r>
          </a:p>
          <a:p>
            <a:pPr algn="r" rtl="1">
              <a:tabLst>
                <a:tab pos="180975" algn="r"/>
                <a:tab pos="2514600" algn="r"/>
              </a:tabLst>
              <a:defRPr/>
            </a:pPr>
            <a:endParaRPr lang="ar-LB" dirty="0" smtClean="0">
              <a:latin typeface="Arial" pitchFamily="34" charset="0"/>
              <a:cs typeface="Times New Roman" pitchFamily="18" charset="0"/>
            </a:endParaRPr>
          </a:p>
          <a:p>
            <a:pPr algn="r" rtl="1">
              <a:buClr>
                <a:srgbClr val="FF6600"/>
              </a:buClr>
              <a:buFont typeface="Wingdings" pitchFamily="2" charset="2"/>
              <a:buChar char="Ø"/>
              <a:tabLst>
                <a:tab pos="180975" algn="r"/>
                <a:tab pos="2514600" algn="r"/>
              </a:tabLst>
              <a:defRPr/>
            </a:pPr>
            <a:r>
              <a:rPr lang="ar-LB" dirty="0" smtClean="0">
                <a:latin typeface="Arial" pitchFamily="34" charset="0"/>
                <a:cs typeface="Times New Roman" pitchFamily="18" charset="0"/>
              </a:rPr>
              <a:t>عدد افوكادرو</a:t>
            </a:r>
            <a:r>
              <a:rPr lang="he-IL" dirty="0" smtClean="0">
                <a:latin typeface="Arial" pitchFamily="34" charset="0"/>
                <a:cs typeface="Times New Roman" pitchFamily="18" charset="0"/>
              </a:rPr>
              <a:t>* -</a:t>
            </a:r>
            <a:r>
              <a:rPr lang="ar-LB" dirty="0" smtClean="0">
                <a:latin typeface="Arial" pitchFamily="34" charset="0"/>
                <a:cs typeface="Times New Roman" pitchFamily="18" charset="0"/>
              </a:rPr>
              <a:t> حدد بطريقة تجريبية وسمي على اسم العالم الايطالي اماديو افوكادرو</a:t>
            </a:r>
            <a:r>
              <a:rPr lang="he-IL" dirty="0">
                <a:latin typeface="Arial" pitchFamily="34" charset="0"/>
                <a:cs typeface="Times New Roman" pitchFamily="18" charset="0"/>
              </a:rPr>
              <a:t>	</a:t>
            </a:r>
          </a:p>
          <a:p>
            <a:pPr algn="r" rtl="1">
              <a:lnSpc>
                <a:spcPct val="150000"/>
              </a:lnSpc>
              <a:buClr>
                <a:srgbClr val="FF6600"/>
              </a:buClr>
              <a:buFont typeface="Wingdings" pitchFamily="2" charset="2"/>
              <a:buChar char="Ø"/>
              <a:tabLst>
                <a:tab pos="180975" algn="r"/>
                <a:tab pos="2514600" algn="r"/>
              </a:tabLst>
              <a:defRPr/>
            </a:pPr>
            <a:r>
              <a:rPr lang="he-IL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ar-LB" dirty="0" smtClean="0">
                <a:latin typeface="Arial" pitchFamily="34" charset="0"/>
                <a:cs typeface="Times New Roman" pitchFamily="18" charset="0"/>
              </a:rPr>
              <a:t>الكتلة المولارية- كتلة واحد مول من الجسيمات</a:t>
            </a:r>
            <a:endParaRPr lang="he-IL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750" y="79375"/>
            <a:ext cx="8143875" cy="40011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000" b="1" dirty="0" err="1" smtClean="0">
                <a:solidFill>
                  <a:srgbClr val="FF6600"/>
                </a:solidFill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</a:rPr>
              <a:t>مول،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عدد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افوكادرو،</a:t>
            </a:r>
            <a:r>
              <a:rPr lang="he-IL" sz="2000" b="1" dirty="0" smtClean="0">
                <a:solidFill>
                  <a:srgbClr val="FF6600"/>
                </a:solidFill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</a:rPr>
              <a:t>الكتلة المولارية</a:t>
            </a:r>
            <a:endParaRPr lang="he-IL" sz="2000" b="1" dirty="0">
              <a:solidFill>
                <a:srgbClr val="FF6600"/>
              </a:solidFill>
            </a:endParaRPr>
          </a:p>
        </p:txBody>
      </p:sp>
      <p:sp>
        <p:nvSpPr>
          <p:cNvPr id="1030" name="Text Box 23"/>
          <p:cNvSpPr txBox="1">
            <a:spLocks noChangeArrowheads="1"/>
          </p:cNvSpPr>
          <p:nvPr/>
        </p:nvSpPr>
        <p:spPr bwMode="auto">
          <a:xfrm>
            <a:off x="285720" y="5715016"/>
            <a:ext cx="835342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endParaRPr lang="ar-LB" dirty="0" smtClean="0">
              <a:solidFill>
                <a:srgbClr val="FF6600"/>
              </a:solidFill>
            </a:endParaRPr>
          </a:p>
          <a:p>
            <a:pPr algn="r" rtl="1">
              <a:spcBef>
                <a:spcPct val="50000"/>
              </a:spcBef>
            </a:pPr>
            <a:r>
              <a:rPr lang="he-IL" dirty="0" smtClean="0">
                <a:solidFill>
                  <a:srgbClr val="FF6600"/>
                </a:solidFill>
              </a:rPr>
              <a:t>*</a:t>
            </a:r>
            <a:r>
              <a:rPr lang="ar-SA" dirty="0" smtClean="0">
                <a:solidFill>
                  <a:srgbClr val="FF6600"/>
                </a:solidFill>
              </a:rPr>
              <a:t> في </a:t>
            </a:r>
            <a:r>
              <a:rPr lang="ar-LB" dirty="0" smtClean="0">
                <a:solidFill>
                  <a:srgbClr val="FF6600"/>
                </a:solidFill>
              </a:rPr>
              <a:t>كتاب</a:t>
            </a:r>
            <a:r>
              <a:rPr lang="he-IL" dirty="0" smtClean="0">
                <a:solidFill>
                  <a:srgbClr val="FF6600"/>
                </a:solidFill>
              </a:rPr>
              <a:t> "</a:t>
            </a:r>
            <a:r>
              <a:rPr lang="ar-LB" dirty="0" smtClean="0">
                <a:solidFill>
                  <a:srgbClr val="FF6600"/>
                </a:solidFill>
              </a:rPr>
              <a:t>تناسب واربطة بعالم المواد</a:t>
            </a:r>
            <a:r>
              <a:rPr lang="he-IL" dirty="0" smtClean="0">
                <a:solidFill>
                  <a:srgbClr val="FF6600"/>
                </a:solidFill>
              </a:rPr>
              <a:t>"</a:t>
            </a:r>
            <a:r>
              <a:rPr lang="ar-SA" dirty="0" smtClean="0">
                <a:solidFill>
                  <a:srgbClr val="FF6600"/>
                </a:solidFill>
              </a:rPr>
              <a:t>،</a:t>
            </a:r>
            <a:r>
              <a:rPr lang="he-IL" dirty="0" smtClean="0">
                <a:solidFill>
                  <a:srgbClr val="FF6600"/>
                </a:solidFill>
              </a:rPr>
              <a:t> </a:t>
            </a:r>
            <a:r>
              <a:rPr lang="ar-LB" dirty="0" smtClean="0">
                <a:solidFill>
                  <a:srgbClr val="FF6600"/>
                </a:solidFill>
              </a:rPr>
              <a:t>في صفحة</a:t>
            </a:r>
            <a:r>
              <a:rPr lang="he-IL" dirty="0" smtClean="0">
                <a:solidFill>
                  <a:srgbClr val="FF6600"/>
                </a:solidFill>
              </a:rPr>
              <a:t> 116</a:t>
            </a:r>
            <a:r>
              <a:rPr lang="ar-SA" dirty="0" smtClean="0">
                <a:solidFill>
                  <a:srgbClr val="FF6600"/>
                </a:solidFill>
              </a:rPr>
              <a:t>،</a:t>
            </a:r>
            <a:r>
              <a:rPr lang="he-IL" dirty="0" smtClean="0">
                <a:solidFill>
                  <a:srgbClr val="FF6600"/>
                </a:solidFill>
              </a:rPr>
              <a:t> </a:t>
            </a:r>
            <a:r>
              <a:rPr lang="ar-LB" dirty="0" smtClean="0">
                <a:solidFill>
                  <a:srgbClr val="FF6600"/>
                </a:solidFill>
              </a:rPr>
              <a:t>تستطيعون القراءة كيف حدد عدد افوكادرو</a:t>
            </a:r>
            <a:r>
              <a:rPr lang="he-IL" dirty="0" smtClean="0">
                <a:solidFill>
                  <a:srgbClr val="FF6600"/>
                </a:solidFill>
              </a:rPr>
              <a:t>.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31" name="AutoShape 26"/>
          <p:cNvSpPr>
            <a:spLocks noChangeArrowheads="1"/>
          </p:cNvSpPr>
          <p:nvPr/>
        </p:nvSpPr>
        <p:spPr bwMode="auto">
          <a:xfrm>
            <a:off x="4572000" y="4357694"/>
            <a:ext cx="4098930" cy="357191"/>
          </a:xfrm>
          <a:prstGeom prst="roundRect">
            <a:avLst>
              <a:gd name="adj" fmla="val 16667"/>
            </a:avLst>
          </a:prstGeom>
          <a:solidFill>
            <a:schemeClr val="folHlink">
              <a:alpha val="7843"/>
            </a:schemeClr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3" name="AutoShape 28"/>
          <p:cNvSpPr>
            <a:spLocks noChangeArrowheads="1"/>
          </p:cNvSpPr>
          <p:nvPr/>
        </p:nvSpPr>
        <p:spPr bwMode="auto">
          <a:xfrm>
            <a:off x="5000628" y="5286388"/>
            <a:ext cx="3670301" cy="360363"/>
          </a:xfrm>
          <a:prstGeom prst="roundRect">
            <a:avLst>
              <a:gd name="adj" fmla="val 16667"/>
            </a:avLst>
          </a:prstGeom>
          <a:solidFill>
            <a:schemeClr val="folHlink">
              <a:alpha val="7843"/>
            </a:schemeClr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34" name="Rectangle 30"/>
          <p:cNvSpPr>
            <a:spLocks noChangeArrowheads="1"/>
          </p:cNvSpPr>
          <p:nvPr/>
        </p:nvSpPr>
        <p:spPr bwMode="auto">
          <a:xfrm>
            <a:off x="-612775" y="4514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643438" y="4429132"/>
          <a:ext cx="9525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משוואה" r:id="rId4" imgW="952200" imgH="253800" progId="Equation.3">
                  <p:embed/>
                </p:oleObj>
              </mc:Choice>
              <mc:Fallback>
                <p:oleObj name="משוואה" r:id="rId4" imgW="952200" imgH="253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429132"/>
                        <a:ext cx="9525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5" name="קבוצה 13"/>
          <p:cNvGrpSpPr>
            <a:grpSpLocks/>
          </p:cNvGrpSpPr>
          <p:nvPr/>
        </p:nvGrpSpPr>
        <p:grpSpPr bwMode="auto">
          <a:xfrm>
            <a:off x="468313" y="1414463"/>
            <a:ext cx="8143875" cy="2031325"/>
            <a:chOff x="468313" y="1414462"/>
            <a:chExt cx="8143875" cy="2031326"/>
          </a:xfrm>
        </p:grpSpPr>
        <p:sp>
          <p:nvSpPr>
            <p:cNvPr id="2" name="TextBox 4"/>
            <p:cNvSpPr txBox="1"/>
            <p:nvPr/>
          </p:nvSpPr>
          <p:spPr>
            <a:xfrm>
              <a:off x="468313" y="1414462"/>
              <a:ext cx="8143875" cy="2031326"/>
            </a:xfrm>
            <a:prstGeom prst="rect">
              <a:avLst/>
            </a:prstGeom>
            <a:noFill/>
            <a:ln w="19050">
              <a:noFill/>
            </a:ln>
            <a:effectLst>
              <a:outerShdw sx="102000" sy="102000" algn="tl" rotWithShape="0">
                <a:schemeClr val="bg1">
                  <a:lumMod val="65000"/>
                  <a:alpha val="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r" rtl="1">
                <a:tabLst>
                  <a:tab pos="990600" algn="r"/>
                </a:tabLst>
                <a:defRPr/>
              </a:pPr>
              <a:r>
                <a:rPr lang="ar-SA" b="1" dirty="0" err="1" smtClean="0">
                  <a:latin typeface="Arial" pitchFamily="34" charset="0"/>
                  <a:cs typeface="Arial" pitchFamily="34" charset="0"/>
                </a:rPr>
                <a:t>ال</a:t>
              </a:r>
              <a:r>
                <a:rPr lang="ar-LB" b="1" dirty="0" smtClean="0">
                  <a:latin typeface="Arial" pitchFamily="34" charset="0"/>
                  <a:cs typeface="Arial" pitchFamily="34" charset="0"/>
                </a:rPr>
                <a:t>مول</a:t>
              </a:r>
              <a:r>
                <a:rPr lang="he-IL" b="1" dirty="0" smtClean="0">
                  <a:latin typeface="Arial" pitchFamily="34" charset="0"/>
                  <a:cs typeface="Arial" pitchFamily="34" charset="0"/>
                </a:rPr>
                <a:t>: "</a:t>
              </a:r>
              <a:r>
                <a:rPr lang="ar-LB" b="1" dirty="0" smtClean="0">
                  <a:latin typeface="Arial" pitchFamily="34" charset="0"/>
                  <a:cs typeface="Arial" pitchFamily="34" charset="0"/>
                </a:rPr>
                <a:t>وحدة الكيميائيين</a:t>
              </a:r>
              <a:r>
                <a:rPr lang="he-IL" b="1" dirty="0" smtClean="0">
                  <a:latin typeface="Arial" pitchFamily="34" charset="0"/>
                  <a:cs typeface="Arial" pitchFamily="34" charset="0"/>
                </a:rPr>
                <a:t>"</a:t>
              </a:r>
              <a:endParaRPr lang="he-IL" b="1" dirty="0">
                <a:latin typeface="Arial" pitchFamily="34" charset="0"/>
                <a:cs typeface="Arial" pitchFamily="34" charset="0"/>
              </a:endParaRPr>
            </a:p>
            <a:p>
              <a:pPr algn="r" rtl="1">
                <a:tabLst>
                  <a:tab pos="990600" algn="r"/>
                </a:tabLst>
                <a:defRPr/>
              </a:pPr>
              <a:r>
                <a:rPr lang="ar-LB" dirty="0" smtClean="0">
                  <a:latin typeface="Arial" pitchFamily="34" charset="0"/>
                  <a:cs typeface="Arial" pitchFamily="34" charset="0"/>
                </a:rPr>
                <a:t>كما ان الزوج يحوي وحدتين،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اوالدزينة تحوي 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12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وحدة،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هكذا يحوي المول               وحدة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من الناحية النظرية،</a:t>
              </a:r>
              <a:r>
                <a:rPr lang="he-IL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الوحدات ممكن ان تكون أي </a:t>
              </a:r>
              <a:r>
                <a:rPr lang="ar-LB" dirty="0" err="1" smtClean="0">
                  <a:latin typeface="Arial" pitchFamily="34" charset="0"/>
                  <a:cs typeface="Arial" pitchFamily="34" charset="0"/>
                </a:rPr>
                <a:t>شئ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: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حبات ارز،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جرابات،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ايونات او ورود،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لكن في الحقيقة،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الوحدات التي تبني المواد هي جسيمات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he-IL" dirty="0">
                <a:latin typeface="Arial" pitchFamily="34" charset="0"/>
                <a:cs typeface="Arial" pitchFamily="34" charset="0"/>
              </a:endParaRPr>
            </a:p>
            <a:p>
              <a:pPr algn="r" rtl="1">
                <a:tabLst>
                  <a:tab pos="990600" algn="r"/>
                </a:tabLst>
                <a:defRPr/>
              </a:pPr>
              <a:r>
                <a:rPr lang="ar-LB" dirty="0" smtClean="0">
                  <a:latin typeface="Arial" pitchFamily="34" charset="0"/>
                  <a:cs typeface="Arial" pitchFamily="34" charset="0"/>
                </a:rPr>
                <a:t>جسيمات المادة صغيرة جدا،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لهذا ممكن فقط قياس كتلة عدد هائل من الجسيمات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he-IL" dirty="0">
                <a:latin typeface="Arial" pitchFamily="34" charset="0"/>
                <a:cs typeface="Arial" pitchFamily="34" charset="0"/>
              </a:endParaRPr>
            </a:p>
            <a:p>
              <a:pPr algn="r" rtl="1">
                <a:tabLst>
                  <a:tab pos="990600" algn="r"/>
                </a:tabLst>
                <a:defRPr/>
              </a:pPr>
              <a:r>
                <a:rPr lang="ar-LB" dirty="0" smtClean="0">
                  <a:latin typeface="Arial" pitchFamily="34" charset="0"/>
                  <a:cs typeface="Arial" pitchFamily="34" charset="0"/>
                </a:rPr>
                <a:t>الكيمياء تبحث في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: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الذرات،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الجزيئات،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الايونات والالكترونات،</a:t>
              </a:r>
              <a:r>
                <a:rPr lang="he-IL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ar-LB" dirty="0" smtClean="0">
                  <a:latin typeface="Arial" pitchFamily="34" charset="0"/>
                  <a:cs typeface="Arial" pitchFamily="34" charset="0"/>
                </a:rPr>
                <a:t>ونحن نهتم في تحديد اي نوع جسيمات نحن نناقش</a:t>
              </a:r>
              <a:r>
                <a:rPr lang="he-IL" b="1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he-IL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2143108" y="1785925"/>
            <a:ext cx="952500" cy="257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משוואה" r:id="rId6" imgW="952087" imgH="253890" progId="Equation.3">
                    <p:embed/>
                  </p:oleObj>
                </mc:Choice>
                <mc:Fallback>
                  <p:oleObj name="משוואה" r:id="rId6" imgW="952087" imgH="25389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3108" y="1785925"/>
                          <a:ext cx="952500" cy="257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Rectangle 3"/>
          <p:cNvSpPr/>
          <p:nvPr/>
        </p:nvSpPr>
        <p:spPr>
          <a:xfrm>
            <a:off x="468313" y="549275"/>
            <a:ext cx="8215312" cy="46038"/>
          </a:xfrm>
          <a:prstGeom prst="rect">
            <a:avLst/>
          </a:prstGeom>
          <a:blipFill dpi="0" rotWithShape="1">
            <a:blip r:embed="rId8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grpSp>
        <p:nvGrpSpPr>
          <p:cNvPr id="1037" name="קבוצה 18"/>
          <p:cNvGrpSpPr>
            <a:grpSpLocks/>
          </p:cNvGrpSpPr>
          <p:nvPr/>
        </p:nvGrpSpPr>
        <p:grpSpPr bwMode="auto">
          <a:xfrm>
            <a:off x="323850" y="260350"/>
            <a:ext cx="3743325" cy="1439863"/>
            <a:chOff x="323528" y="260648"/>
            <a:chExt cx="3744416" cy="1440160"/>
          </a:xfrm>
        </p:grpSpPr>
        <p:pic>
          <p:nvPicPr>
            <p:cNvPr id="1038" name="Picture 13" descr="http://www.morguefile.com/data/imageData/public/files/e/evildrjeff/preview/fldr_2008_11_13/file000848875992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23528" y="260648"/>
              <a:ext cx="1800200" cy="135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9" name="מלבן 14"/>
            <p:cNvSpPr>
              <a:spLocks noChangeArrowheads="1"/>
            </p:cNvSpPr>
            <p:nvPr/>
          </p:nvSpPr>
          <p:spPr bwMode="auto">
            <a:xfrm>
              <a:off x="1259632" y="1340768"/>
              <a:ext cx="84350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Evildrjeff</a:t>
              </a:r>
            </a:p>
          </p:txBody>
        </p:sp>
        <p:pic>
          <p:nvPicPr>
            <p:cNvPr id="1040" name="Picture 14" descr="http://www.morguefile.com/data/imageData/public/files/a/aeryith/preview/fldr_2008_11_08/file000519702450.jp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195736" y="260648"/>
              <a:ext cx="1800200" cy="135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1" name="מלבן 17"/>
            <p:cNvSpPr>
              <a:spLocks noChangeArrowheads="1"/>
            </p:cNvSpPr>
            <p:nvPr/>
          </p:nvSpPr>
          <p:spPr bwMode="auto">
            <a:xfrm>
              <a:off x="3354287" y="1423809"/>
              <a:ext cx="71365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/>
                <a:t>Aeryith</a:t>
              </a:r>
            </a:p>
          </p:txBody>
        </p:sp>
      </p:grpSp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2143108" y="4857760"/>
            <a:ext cx="6527822" cy="357191"/>
          </a:xfrm>
          <a:prstGeom prst="roundRect">
            <a:avLst>
              <a:gd name="adj" fmla="val 16667"/>
            </a:avLst>
          </a:prstGeom>
          <a:solidFill>
            <a:schemeClr val="folHlink">
              <a:alpha val="7843"/>
            </a:schemeClr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313" y="549275"/>
            <a:ext cx="8215312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539750" y="981075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/>
            <a:r>
              <a:rPr lang="ar-LB" sz="2000" b="1" dirty="0" smtClean="0"/>
              <a:t>الكتلة المولارية للعناصر</a:t>
            </a:r>
            <a:endParaRPr lang="en-US" sz="2000" dirty="0"/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542925" y="1557338"/>
            <a:ext cx="8137525" cy="2973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628650" rtl="1">
              <a:lnSpc>
                <a:spcPct val="120000"/>
              </a:lnSpc>
              <a:spcBef>
                <a:spcPct val="50000"/>
              </a:spcBef>
              <a:tabLst>
                <a:tab pos="628650" algn="r"/>
              </a:tabLst>
            </a:pPr>
            <a:r>
              <a:rPr lang="ar-SA" dirty="0" smtClean="0"/>
              <a:t>ي</a:t>
            </a:r>
            <a:r>
              <a:rPr lang="ar-LB" dirty="0" smtClean="0"/>
              <a:t>مكن ايجاد كتلة 1 مول ذرات </a:t>
            </a:r>
            <a:r>
              <a:rPr lang="he-IL" dirty="0" smtClean="0"/>
              <a:t>-</a:t>
            </a:r>
            <a:r>
              <a:rPr lang="en-US" dirty="0"/>
              <a:t>6.02x10</a:t>
            </a:r>
            <a:r>
              <a:rPr lang="en-US" baseline="30000" dirty="0"/>
              <a:t>23 </a:t>
            </a:r>
            <a:r>
              <a:rPr lang="ar-LB" baseline="30000" dirty="0" smtClean="0"/>
              <a:t> </a:t>
            </a:r>
            <a:r>
              <a:rPr lang="ar-LB" dirty="0" smtClean="0"/>
              <a:t> من </a:t>
            </a:r>
            <a:r>
              <a:rPr lang="ar-SA" dirty="0" smtClean="0"/>
              <a:t>الجدول </a:t>
            </a:r>
            <a:r>
              <a:rPr lang="ar-LB" dirty="0" smtClean="0"/>
              <a:t>الدوري،</a:t>
            </a:r>
            <a:r>
              <a:rPr lang="he-IL" dirty="0" smtClean="0"/>
              <a:t> </a:t>
            </a:r>
            <a:r>
              <a:rPr lang="ar-LB" dirty="0" smtClean="0"/>
              <a:t>لكل واحد من العناصر.</a:t>
            </a:r>
            <a:endParaRPr lang="he-IL" dirty="0"/>
          </a:p>
          <a:p>
            <a:pPr algn="r" defTabSz="628650" rtl="1">
              <a:lnSpc>
                <a:spcPct val="120000"/>
              </a:lnSpc>
              <a:spcBef>
                <a:spcPct val="50000"/>
              </a:spcBef>
              <a:tabLst>
                <a:tab pos="628650" algn="r"/>
              </a:tabLst>
            </a:pPr>
            <a:r>
              <a:rPr lang="ar-LB" dirty="0" smtClean="0"/>
              <a:t>مثلا </a:t>
            </a:r>
            <a:r>
              <a:rPr lang="he-IL" dirty="0" smtClean="0"/>
              <a:t>: </a:t>
            </a:r>
            <a:r>
              <a:rPr lang="ar-LB" dirty="0" smtClean="0"/>
              <a:t>كتلة مولارية </a:t>
            </a:r>
            <a:r>
              <a:rPr lang="ar-LB" dirty="0" err="1" smtClean="0"/>
              <a:t>لذرات</a:t>
            </a:r>
            <a:r>
              <a:rPr lang="ar-LB" dirty="0" smtClean="0"/>
              <a:t> الكربون</a:t>
            </a:r>
            <a:r>
              <a:rPr lang="he-IL" dirty="0" smtClean="0"/>
              <a:t>: </a:t>
            </a:r>
            <a:r>
              <a:rPr lang="ar-LB" baseline="-30000" dirty="0" smtClean="0"/>
              <a:t>مول</a:t>
            </a:r>
            <a:r>
              <a:rPr lang="en-US" dirty="0" smtClean="0"/>
              <a:t>/</a:t>
            </a:r>
            <a:r>
              <a:rPr lang="ar-LB" baseline="30000" dirty="0" smtClean="0"/>
              <a:t>غم</a:t>
            </a:r>
            <a:r>
              <a:rPr lang="he-IL" baseline="-25000" dirty="0" smtClean="0"/>
              <a:t> </a:t>
            </a:r>
            <a:r>
              <a:rPr lang="en-US" dirty="0"/>
              <a:t>C =&gt; 12.01</a:t>
            </a:r>
          </a:p>
          <a:p>
            <a:pPr algn="r" defTabSz="628650" rtl="1">
              <a:lnSpc>
                <a:spcPct val="120000"/>
              </a:lnSpc>
              <a:spcBef>
                <a:spcPct val="50000"/>
              </a:spcBef>
              <a:tabLst>
                <a:tab pos="628650" algn="r"/>
              </a:tabLst>
            </a:pPr>
            <a:r>
              <a:rPr lang="ar-LB" dirty="0"/>
              <a:t> </a:t>
            </a:r>
            <a:r>
              <a:rPr lang="ar-LB" dirty="0" smtClean="0"/>
              <a:t>      كتلة مولارية </a:t>
            </a:r>
            <a:r>
              <a:rPr lang="ar-LB" dirty="0" err="1" smtClean="0"/>
              <a:t>لذرات</a:t>
            </a:r>
            <a:r>
              <a:rPr lang="ar-LB" dirty="0" smtClean="0"/>
              <a:t> الكبريت</a:t>
            </a:r>
            <a:r>
              <a:rPr lang="he-IL" dirty="0" smtClean="0"/>
              <a:t>: </a:t>
            </a:r>
            <a:r>
              <a:rPr lang="ar-LB" baseline="-30000" dirty="0" smtClean="0"/>
              <a:t>مول</a:t>
            </a:r>
            <a:r>
              <a:rPr lang="en-US" dirty="0" smtClean="0"/>
              <a:t>/</a:t>
            </a:r>
            <a:r>
              <a:rPr lang="ar-LB" baseline="30000" dirty="0" smtClean="0"/>
              <a:t>غم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S </a:t>
            </a:r>
            <a:r>
              <a:rPr lang="en-US" dirty="0"/>
              <a:t>=&gt; 32.06</a:t>
            </a:r>
            <a:endParaRPr lang="he-IL" dirty="0"/>
          </a:p>
          <a:p>
            <a:pPr algn="r" defTabSz="628650" rtl="1">
              <a:lnSpc>
                <a:spcPct val="120000"/>
              </a:lnSpc>
              <a:spcBef>
                <a:spcPct val="50000"/>
              </a:spcBef>
              <a:tabLst>
                <a:tab pos="628650" algn="r"/>
              </a:tabLst>
            </a:pPr>
            <a:r>
              <a:rPr lang="ar-LB" dirty="0"/>
              <a:t> </a:t>
            </a:r>
            <a:r>
              <a:rPr lang="ar-LB" dirty="0" smtClean="0"/>
              <a:t>      كتلة مولارية لذرات الرصاص</a:t>
            </a:r>
            <a:r>
              <a:rPr lang="he-IL" dirty="0" smtClean="0"/>
              <a:t>: </a:t>
            </a:r>
            <a:r>
              <a:rPr lang="ar-LB" baseline="-30000" dirty="0" smtClean="0"/>
              <a:t>مول</a:t>
            </a:r>
            <a:r>
              <a:rPr lang="en-US" dirty="0" smtClean="0"/>
              <a:t>/</a:t>
            </a:r>
            <a:r>
              <a:rPr lang="ar-LB" baseline="30000" dirty="0" smtClean="0"/>
              <a:t>غم</a:t>
            </a:r>
            <a:r>
              <a:rPr lang="he-IL" baseline="-25000" dirty="0" smtClean="0"/>
              <a:t> </a:t>
            </a:r>
            <a:r>
              <a:rPr lang="en-US" dirty="0" err="1"/>
              <a:t>Pb</a:t>
            </a:r>
            <a:r>
              <a:rPr lang="en-US" dirty="0"/>
              <a:t> =&gt; 207.19</a:t>
            </a:r>
          </a:p>
          <a:p>
            <a:pPr algn="r" defTabSz="628650" rtl="1">
              <a:lnSpc>
                <a:spcPct val="120000"/>
              </a:lnSpc>
              <a:spcBef>
                <a:spcPct val="50000"/>
              </a:spcBef>
              <a:tabLst>
                <a:tab pos="628650" algn="r"/>
              </a:tabLst>
            </a:pPr>
            <a:r>
              <a:rPr lang="ar-LB" dirty="0" smtClean="0"/>
              <a:t>في هذه الحالات</a:t>
            </a:r>
            <a:r>
              <a:rPr lang="ar-SA" dirty="0" smtClean="0"/>
              <a:t>،</a:t>
            </a:r>
            <a:r>
              <a:rPr lang="he-IL" dirty="0" smtClean="0">
                <a:solidFill>
                  <a:srgbClr val="FF0000"/>
                </a:solidFill>
              </a:rPr>
              <a:t> </a:t>
            </a:r>
            <a:r>
              <a:rPr lang="ar-LB" dirty="0" smtClean="0"/>
              <a:t>رمز العناصر  </a:t>
            </a:r>
            <a:r>
              <a:rPr lang="en-US" dirty="0" smtClean="0"/>
              <a:t>C</a:t>
            </a:r>
            <a:r>
              <a:rPr lang="ar-SA" dirty="0" smtClean="0"/>
              <a:t>،</a:t>
            </a:r>
            <a:r>
              <a:rPr lang="he-IL" dirty="0" smtClean="0"/>
              <a:t> </a:t>
            </a:r>
            <a:r>
              <a:rPr lang="en-US" dirty="0" smtClean="0"/>
              <a:t>S</a:t>
            </a:r>
            <a:r>
              <a:rPr lang="he-IL" dirty="0" smtClean="0"/>
              <a:t>  </a:t>
            </a:r>
            <a:r>
              <a:rPr lang="ar-SA" dirty="0" smtClean="0"/>
              <a:t>و </a:t>
            </a:r>
            <a:r>
              <a:rPr lang="he-IL" dirty="0" smtClean="0"/>
              <a:t> </a:t>
            </a:r>
            <a:r>
              <a:rPr lang="en-US" dirty="0" err="1" smtClean="0"/>
              <a:t>Pb</a:t>
            </a:r>
            <a:r>
              <a:rPr lang="ar-LB" dirty="0" smtClean="0"/>
              <a:t>،</a:t>
            </a:r>
            <a:r>
              <a:rPr lang="he-IL" dirty="0" smtClean="0"/>
              <a:t> </a:t>
            </a:r>
            <a:r>
              <a:rPr lang="ar-LB" dirty="0" smtClean="0"/>
              <a:t>لا يمثل بالنسبة لنا ذرة منفردة انما يمثل عدد افوكادرو من الذرات،</a:t>
            </a:r>
            <a:r>
              <a:rPr lang="he-IL" dirty="0" smtClean="0"/>
              <a:t> </a:t>
            </a:r>
            <a:r>
              <a:rPr lang="ar-LB" dirty="0" smtClean="0"/>
              <a:t>والقيمة العددية للكتلة المولارية هي معدل الكتلة لكتل </a:t>
            </a:r>
            <a:r>
              <a:rPr lang="ar-SA" dirty="0" smtClean="0"/>
              <a:t>النظائر (</a:t>
            </a:r>
            <a:r>
              <a:rPr lang="ar-LB" dirty="0" err="1" smtClean="0"/>
              <a:t>الايزوتوبات</a:t>
            </a:r>
            <a:r>
              <a:rPr lang="ar-SA" dirty="0" smtClean="0"/>
              <a:t>)</a:t>
            </a:r>
            <a:r>
              <a:rPr lang="ar-LB" dirty="0" smtClean="0"/>
              <a:t> المختلفة لكل عنصر،</a:t>
            </a:r>
            <a:r>
              <a:rPr lang="he-IL" dirty="0" smtClean="0"/>
              <a:t> </a:t>
            </a:r>
            <a:r>
              <a:rPr lang="ar-LB" dirty="0" smtClean="0"/>
              <a:t>بحسب نسبة انتشاره</a:t>
            </a:r>
            <a:r>
              <a:rPr lang="ar-SA" dirty="0" smtClean="0"/>
              <a:t>ا</a:t>
            </a:r>
            <a:r>
              <a:rPr lang="ar-LB" dirty="0" smtClean="0"/>
              <a:t> </a:t>
            </a:r>
            <a:r>
              <a:rPr lang="ar-SA" dirty="0" smtClean="0"/>
              <a:t>في </a:t>
            </a:r>
            <a:r>
              <a:rPr lang="ar-LB" dirty="0" smtClean="0"/>
              <a:t>الطبيعة</a:t>
            </a:r>
            <a:r>
              <a:rPr lang="he-IL" dirty="0" smtClean="0"/>
              <a:t>.</a:t>
            </a:r>
            <a:endParaRPr lang="en-US" dirty="0"/>
          </a:p>
        </p:txBody>
      </p:sp>
      <p:sp>
        <p:nvSpPr>
          <p:cNvPr id="17413" name="Text Box 18"/>
          <p:cNvSpPr txBox="1">
            <a:spLocks noChangeArrowheads="1"/>
          </p:cNvSpPr>
          <p:nvPr/>
        </p:nvSpPr>
        <p:spPr bwMode="auto">
          <a:xfrm>
            <a:off x="755650" y="188913"/>
            <a:ext cx="792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LB" sz="2000" b="1" dirty="0" smtClean="0">
                <a:solidFill>
                  <a:srgbClr val="FF6600"/>
                </a:solidFill>
              </a:rPr>
              <a:t>الكتلة المولارية للعناصر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620713"/>
            <a:ext cx="8215313" cy="46037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95288" y="765175"/>
            <a:ext cx="8183562" cy="164352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1: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استعينوا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بالجدول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الدوري وجدوا الكتل المولارية لذرات العناصر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tabLst>
                <a:tab pos="180975" algn="r"/>
              </a:tabLst>
              <a:defRPr/>
            </a:pP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نحاس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فضة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ذهب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Au)</a:t>
            </a:r>
            <a:endParaRPr lang="he-IL" dirty="0">
              <a:solidFill>
                <a:srgbClr val="1D4C7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مما ينبع الفرق الكبير بالكتل التي وجدتموها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الكتل التي وجدتموها مختلفة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لكن ما هو المتساوي بكل العينات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142875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المولارية للعناصر،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عدد افوكادرو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מציין מיקום של מספר שקופית 6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85A14BC-0F6F-46F5-8472-22F33F0F754C}" type="slidenum">
              <a:rPr lang="he-IL" smtClean="0"/>
              <a:pPr>
                <a:defRPr/>
              </a:pPr>
              <a:t>4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37465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50825" y="936625"/>
            <a:ext cx="8183563" cy="163195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1: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استعينوا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بالجدول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الدوري وجدوا الكتل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لذرات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العناصر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r" rtl="1">
              <a:tabLst>
                <a:tab pos="180975" algn="r"/>
              </a:tabLst>
              <a:defRPr/>
            </a:pP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نحاس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فضة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ذهب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Au)</a:t>
            </a:r>
            <a:endParaRPr lang="he-IL" dirty="0" smtClean="0">
              <a:solidFill>
                <a:srgbClr val="1D4C7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مما ينبع الفرق الكبير بالكتل التي وجدتموها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الكتل التي وجدتموها مختلفة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لكن ما هو المتساوي بكل العينات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0" y="45561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/>
          <a:lstStyle/>
          <a:p>
            <a:pPr algn="r" rtl="1">
              <a:defRPr/>
            </a:pPr>
            <a:r>
              <a:rPr lang="ar-SA" sz="20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أجوبة</a:t>
            </a:r>
            <a:endParaRPr lang="he-IL" sz="2000" dirty="0">
              <a:solidFill>
                <a:srgbClr val="7F7F7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0825" y="2808288"/>
            <a:ext cx="8196263" cy="31686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tabLst>
                <a:tab pos="180975" algn="r"/>
                <a:tab pos="2867025" algn="l"/>
              </a:tabLs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>
              <a:tabLst>
                <a:tab pos="180975" algn="r"/>
                <a:tab pos="286702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dirty="0" smtClean="0">
                <a:solidFill>
                  <a:schemeClr val="tx1"/>
                </a:solidFill>
              </a:rPr>
              <a:t>الكتل المولارية هي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150000"/>
              </a:lnSpc>
              <a:tabLst>
                <a:tab pos="180975" algn="r"/>
                <a:tab pos="2867025" algn="l"/>
              </a:tabLst>
              <a:defRPr/>
            </a:pPr>
            <a:r>
              <a:rPr lang="he-I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ar-LB" baseline="-30000" dirty="0" smtClean="0">
                <a:solidFill>
                  <a:schemeClr val="tx1"/>
                </a:solidFill>
              </a:rPr>
              <a:t>مول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ar-LB" baseline="30000" dirty="0" smtClean="0">
                <a:solidFill>
                  <a:schemeClr val="tx1"/>
                </a:solidFill>
              </a:rPr>
              <a:t>غم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 =&gt; 63.54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tabLst>
                <a:tab pos="180975" algn="r"/>
                <a:tab pos="2867025" algn="l"/>
              </a:tabLst>
              <a:defRPr/>
            </a:pPr>
            <a:r>
              <a:rPr lang="he-IL" baseline="-30000" dirty="0">
                <a:solidFill>
                  <a:schemeClr val="tx1"/>
                </a:solidFill>
              </a:rPr>
              <a:t>		</a:t>
            </a:r>
            <a:r>
              <a:rPr lang="ar-LB" baseline="-30000" dirty="0" smtClean="0">
                <a:solidFill>
                  <a:schemeClr val="tx1"/>
                </a:solidFill>
              </a:rPr>
              <a:t> مول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ar-LB" baseline="30000" dirty="0" smtClean="0">
                <a:solidFill>
                  <a:schemeClr val="tx1"/>
                </a:solidFill>
              </a:rPr>
              <a:t>غم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107.87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tabLst>
                <a:tab pos="180975" algn="r"/>
                <a:tab pos="2867025" algn="l"/>
              </a:tabLst>
              <a:defRPr/>
            </a:pPr>
            <a:r>
              <a:rPr lang="he-IL" baseline="-30000" dirty="0">
                <a:solidFill>
                  <a:schemeClr val="tx1"/>
                </a:solidFill>
              </a:rPr>
              <a:t>		</a:t>
            </a:r>
            <a:r>
              <a:rPr lang="ar-LB" baseline="-30000" dirty="0" smtClean="0">
                <a:solidFill>
                  <a:schemeClr val="tx1"/>
                </a:solidFill>
              </a:rPr>
              <a:t> مول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ar-LB" baseline="30000" dirty="0" smtClean="0">
                <a:solidFill>
                  <a:schemeClr val="tx1"/>
                </a:solidFill>
              </a:rPr>
              <a:t>غم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=&gt; 196.97</a:t>
            </a:r>
            <a:endParaRPr lang="he-I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tabLst>
                <a:tab pos="180975" algn="r"/>
                <a:tab pos="286702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ب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كبر الذرة يحدد الكتلة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كلما </a:t>
            </a:r>
            <a:r>
              <a:rPr lang="ar-SA" dirty="0" smtClean="0">
                <a:solidFill>
                  <a:schemeClr val="tx1"/>
                </a:solidFill>
                <a:latin typeface="Times New Roman" pitchFamily="18" charset="0"/>
              </a:rPr>
              <a:t>ازداد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عدد البروتونات والنيوترونات في نواة الذرة</a:t>
            </a:r>
            <a:r>
              <a:rPr lang="ar-SA" dirty="0" smtClean="0">
                <a:solidFill>
                  <a:schemeClr val="tx1"/>
                </a:solidFill>
                <a:latin typeface="Times New Roman" pitchFamily="18" charset="0"/>
              </a:rPr>
              <a:t>،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SA" dirty="0" smtClean="0">
                <a:solidFill>
                  <a:schemeClr val="tx1"/>
                </a:solidFill>
                <a:latin typeface="Times New Roman" pitchFamily="18" charset="0"/>
              </a:rPr>
              <a:t>كلما كبرت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الكتلة </a:t>
            </a:r>
            <a:r>
              <a:rPr lang="ar-LB" dirty="0" err="1" smtClean="0">
                <a:solidFill>
                  <a:schemeClr val="tx1"/>
                </a:solidFill>
                <a:latin typeface="Times New Roman" pitchFamily="18" charset="0"/>
              </a:rPr>
              <a:t>المولارية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endParaRPr lang="he-IL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lnSpc>
                <a:spcPct val="150000"/>
              </a:lnSpc>
              <a:tabLst>
                <a:tab pos="180975" algn="r"/>
                <a:tab pos="286702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ج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عدد </a:t>
            </a:r>
            <a:r>
              <a:rPr lang="ar-LB" dirty="0" err="1" smtClean="0">
                <a:solidFill>
                  <a:schemeClr val="tx1"/>
                </a:solidFill>
                <a:latin typeface="Times New Roman" pitchFamily="18" charset="0"/>
              </a:rPr>
              <a:t>الذرات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SA" dirty="0" smtClean="0">
                <a:solidFill>
                  <a:schemeClr val="tx1"/>
                </a:solidFill>
                <a:latin typeface="Times New Roman" pitchFamily="18" charset="0"/>
              </a:rPr>
              <a:t>في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كل العينات </a:t>
            </a:r>
            <a:r>
              <a:rPr lang="ar-SA" dirty="0" smtClean="0">
                <a:solidFill>
                  <a:schemeClr val="tx1"/>
                </a:solidFill>
                <a:latin typeface="Times New Roman" pitchFamily="18" charset="0"/>
              </a:rPr>
              <a:t>يساوي </a:t>
            </a:r>
            <a:r>
              <a:rPr lang="en-US" dirty="0" smtClean="0">
                <a:solidFill>
                  <a:schemeClr val="tx1"/>
                </a:solidFill>
              </a:rPr>
              <a:t>6.02x10</a:t>
            </a:r>
            <a:r>
              <a:rPr lang="en-US" baseline="30000" dirty="0" smtClean="0">
                <a:solidFill>
                  <a:schemeClr val="tx1"/>
                </a:solidFill>
              </a:rPr>
              <a:t>23</a:t>
            </a:r>
            <a:r>
              <a:rPr lang="he-IL" baseline="30000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.</a:t>
            </a:r>
            <a:endParaRPr lang="he-IL" baseline="30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للعناصر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0" y="3125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0" y="32781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17417" name="מציין מיקום של מספר שקופית 10"/>
          <p:cNvSpPr>
            <a:spLocks noGrp="1"/>
          </p:cNvSpPr>
          <p:nvPr>
            <p:ph type="sldNum" sz="quarter" idx="12"/>
          </p:nvPr>
        </p:nvSpPr>
        <p:spPr bwMode="auto">
          <a:xfrm>
            <a:off x="366713" y="6599238"/>
            <a:ext cx="2133600" cy="2857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7735A07-7E15-49E8-B5EC-05FB1856C0E1}" type="slidenum">
              <a:rPr lang="he-IL" smtClean="0"/>
              <a:pPr>
                <a:defRPr/>
              </a:pPr>
              <a:t>5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85750" y="620713"/>
            <a:ext cx="8183563" cy="1643527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2: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احسبوا ما هي كتلة </a:t>
            </a:r>
            <a:r>
              <a:rPr lang="en-US" baseline="30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aseline="-25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 من الفضة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2.5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 من الذهب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r>
              <a:rPr lang="en-US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dirty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هل 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كل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عينة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متساو أم مختلف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كل واحدة من العينات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tabLst>
                <a:tab pos="180975" algn="r"/>
              </a:tabLst>
              <a:defRPr/>
            </a:pP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40011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للعناصر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عدد افوكادرو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מציין מיקום של מספר שקופית 6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05EE380-1980-4AFD-B9E3-3E74D7B257A0}" type="slidenum">
              <a:rPr lang="he-IL" smtClean="0"/>
              <a:pPr>
                <a:defRPr/>
              </a:pPr>
              <a:t>6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476250"/>
            <a:ext cx="8215313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4857750" y="50006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1D4C72"/>
                </a:solidFill>
                <a:latin typeface="+mn-lt"/>
                <a:cs typeface="+mn-cs"/>
              </a:rPr>
              <a:t>أجوبة</a:t>
            </a:r>
            <a:endParaRPr lang="he-IL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3850" y="2349500"/>
            <a:ext cx="8208963" cy="4175125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>
              <a:tabLst>
                <a:tab pos="180975" algn="r"/>
                <a:tab pos="1076325" algn="l"/>
                <a:tab pos="1971675" algn="r"/>
                <a:tab pos="3228975" algn="l"/>
              </a:tabLst>
              <a:defRPr/>
            </a:pPr>
            <a:r>
              <a:rPr lang="ar-SA" b="1" dirty="0" smtClean="0">
                <a:solidFill>
                  <a:schemeClr val="tx1"/>
                </a:solidFill>
              </a:rPr>
              <a:t>الجواب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algn="r" rtl="1">
              <a:lnSpc>
                <a:spcPct val="200000"/>
              </a:lnSpc>
              <a:tabLst>
                <a:tab pos="180975" algn="r"/>
                <a:tab pos="1076325" algn="l"/>
                <a:tab pos="1971675" algn="r"/>
                <a:tab pos="322897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</a:rPr>
              <a:t>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r>
              <a:rPr lang="he-IL" dirty="0">
                <a:solidFill>
                  <a:schemeClr val="tx1"/>
                </a:solidFill>
              </a:rPr>
              <a:t>	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كتلة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baseline="30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مول فضة    غرام</a:t>
            </a:r>
            <a:endParaRPr lang="en-US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lnSpc>
                <a:spcPct val="200000"/>
              </a:lnSpc>
              <a:tabLst>
                <a:tab pos="180975" algn="r"/>
                <a:tab pos="1076325" algn="l"/>
                <a:tab pos="1971675" algn="r"/>
                <a:tab pos="3228975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	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كتلة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2.5</a:t>
            </a:r>
            <a:r>
              <a:rPr lang="he-IL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مول ذهب</a:t>
            </a:r>
            <a:r>
              <a:rPr lang="ar-LB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  غرام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</a:rPr>
              <a:t>				</a:t>
            </a:r>
            <a:endParaRPr lang="he-IL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lnSpc>
                <a:spcPct val="200000"/>
              </a:lnSpc>
              <a:tabLst>
                <a:tab pos="180975" algn="r"/>
                <a:tab pos="1076325" algn="l"/>
                <a:tab pos="1971675" algn="r"/>
                <a:tab pos="3228975" algn="l"/>
              </a:tabLst>
              <a:defRPr/>
            </a:pPr>
            <a:endParaRPr lang="he-IL" dirty="0">
              <a:solidFill>
                <a:schemeClr val="tx1"/>
              </a:solidFill>
              <a:latin typeface="Times New Roman" pitchFamily="18" charset="0"/>
            </a:endParaRPr>
          </a:p>
          <a:p>
            <a:pPr algn="r" rtl="1">
              <a:lnSpc>
                <a:spcPct val="250000"/>
              </a:lnSpc>
              <a:tabLst>
                <a:tab pos="180975" algn="r"/>
                <a:tab pos="1076325" algn="l"/>
                <a:tab pos="1971675" algn="r"/>
                <a:tab pos="3228975" algn="l"/>
              </a:tabLst>
              <a:defRPr/>
            </a:pP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ب</a:t>
            </a:r>
            <a:r>
              <a:rPr lang="he-IL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عدد </a:t>
            </a:r>
            <a:r>
              <a:rPr lang="ar-LB" dirty="0" err="1" smtClean="0">
                <a:solidFill>
                  <a:schemeClr val="tx1"/>
                </a:solidFill>
                <a:latin typeface="Times New Roman" pitchFamily="18" charset="0"/>
              </a:rPr>
              <a:t>الذرات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SA" dirty="0" smtClean="0">
                <a:solidFill>
                  <a:schemeClr val="tx1"/>
                </a:solidFill>
                <a:latin typeface="Times New Roman" pitchFamily="18" charset="0"/>
              </a:rPr>
              <a:t>في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كل العينات مختلف لان عدد المولات مختلف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algn="r" rtl="1">
              <a:lnSpc>
                <a:spcPct val="250000"/>
              </a:lnSpc>
              <a:tabLst>
                <a:tab pos="180975" algn="r"/>
                <a:tab pos="1076325" algn="l"/>
                <a:tab pos="1971675" algn="r"/>
                <a:tab pos="3228975" algn="l"/>
              </a:tabLst>
              <a:defRPr/>
            </a:pPr>
            <a:r>
              <a:rPr lang="he-IL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عدد </a:t>
            </a:r>
            <a:r>
              <a:rPr lang="ar-LB" dirty="0" err="1" smtClean="0">
                <a:solidFill>
                  <a:schemeClr val="tx1"/>
                </a:solidFill>
                <a:latin typeface="Times New Roman" pitchFamily="18" charset="0"/>
              </a:rPr>
              <a:t>الذرات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en-US" baseline="30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مول فضة </a:t>
            </a:r>
            <a:r>
              <a:rPr lang="he-IL" dirty="0" smtClean="0">
                <a:solidFill>
                  <a:schemeClr val="tx1"/>
                </a:solidFill>
              </a:rPr>
              <a:t>:</a:t>
            </a:r>
            <a:r>
              <a:rPr lang="he-IL" dirty="0">
                <a:solidFill>
                  <a:schemeClr val="tx1"/>
                </a:solidFill>
              </a:rPr>
              <a:t>		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1.5x10</a:t>
            </a:r>
            <a:r>
              <a:rPr lang="en-US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he-IL" dirty="0">
                <a:solidFill>
                  <a:schemeClr val="tx1"/>
                </a:solidFill>
              </a:rPr>
              <a:t> = </a:t>
            </a:r>
          </a:p>
          <a:p>
            <a:pPr algn="r" rtl="1">
              <a:lnSpc>
                <a:spcPct val="250000"/>
              </a:lnSpc>
              <a:tabLst>
                <a:tab pos="180975" algn="r"/>
                <a:tab pos="1076325" algn="l"/>
                <a:tab pos="1971675" algn="r"/>
                <a:tab pos="3228975" algn="l"/>
              </a:tabLst>
              <a:defRPr/>
            </a:pPr>
            <a:r>
              <a:rPr lang="he-IL" dirty="0">
                <a:solidFill>
                  <a:schemeClr val="tx1"/>
                </a:solidFill>
              </a:rPr>
              <a:t>	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عدد </a:t>
            </a:r>
            <a:r>
              <a:rPr lang="ar-LB" dirty="0" err="1" smtClean="0">
                <a:solidFill>
                  <a:schemeClr val="tx1"/>
                </a:solidFill>
                <a:latin typeface="Times New Roman" pitchFamily="18" charset="0"/>
              </a:rPr>
              <a:t>الذرات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</a:t>
            </a:r>
            <a:r>
              <a:rPr lang="he-IL" dirty="0" smtClean="0">
                <a:solidFill>
                  <a:schemeClr val="tx1"/>
                </a:solidFill>
              </a:rPr>
              <a:t>2.5 </a:t>
            </a:r>
            <a:r>
              <a:rPr lang="ar-LB" dirty="0" smtClean="0">
                <a:solidFill>
                  <a:schemeClr val="tx1"/>
                </a:solidFill>
                <a:latin typeface="Times New Roman" pitchFamily="18" charset="0"/>
              </a:rPr>
              <a:t>مول ذهب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	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8" y="44450"/>
            <a:ext cx="8143875" cy="3968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defRPr/>
            </a:pP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الكتلة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للعناصر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ال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مول</a:t>
            </a:r>
            <a:r>
              <a:rPr lang="ar-SA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،</a:t>
            </a:r>
            <a:r>
              <a:rPr lang="he-IL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sz="20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عدد </a:t>
            </a:r>
            <a:r>
              <a:rPr lang="ar-LB" sz="2000" b="1" dirty="0" err="1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افوكادرو</a:t>
            </a:r>
            <a:endParaRPr lang="he-IL" sz="2000" b="1" dirty="0">
              <a:solidFill>
                <a:srgbClr val="FF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0" y="364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0" y="3794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0" y="3641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1" name="Rectangle 10"/>
          <p:cNvSpPr>
            <a:spLocks noChangeArrowheads="1"/>
          </p:cNvSpPr>
          <p:nvPr/>
        </p:nvSpPr>
        <p:spPr bwMode="auto">
          <a:xfrm>
            <a:off x="0" y="3794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6" name="Rectangle 20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8" name="Rectangle 23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69" name="Rectangle 26"/>
          <p:cNvSpPr>
            <a:spLocks noChangeArrowheads="1"/>
          </p:cNvSpPr>
          <p:nvPr/>
        </p:nvSpPr>
        <p:spPr bwMode="auto">
          <a:xfrm>
            <a:off x="0" y="3832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70" name="Rectangle 32"/>
          <p:cNvSpPr>
            <a:spLocks noChangeArrowheads="1"/>
          </p:cNvSpPr>
          <p:nvPr/>
        </p:nvSpPr>
        <p:spPr bwMode="auto">
          <a:xfrm>
            <a:off x="0" y="3579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71" name="Text Box 34"/>
          <p:cNvSpPr txBox="1">
            <a:spLocks noChangeArrowheads="1"/>
          </p:cNvSpPr>
          <p:nvPr/>
        </p:nvSpPr>
        <p:spPr bwMode="auto">
          <a:xfrm>
            <a:off x="3851275" y="4725988"/>
            <a:ext cx="14414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30000"/>
          </a:p>
        </p:txBody>
      </p:sp>
      <p:sp>
        <p:nvSpPr>
          <p:cNvPr id="207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73" name="Text Box 43"/>
          <p:cNvSpPr txBox="1">
            <a:spLocks noChangeArrowheads="1"/>
          </p:cNvSpPr>
          <p:nvPr/>
        </p:nvSpPr>
        <p:spPr bwMode="auto">
          <a:xfrm>
            <a:off x="2411413" y="5157788"/>
            <a:ext cx="1439862" cy="576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u="sng">
                <a:latin typeface="Times New Roman" pitchFamily="18" charset="0"/>
              </a:rPr>
              <a:t>6.02x10</a:t>
            </a:r>
            <a:r>
              <a:rPr lang="en-US" u="sng" baseline="30000">
                <a:latin typeface="Times New Roman" pitchFamily="18" charset="0"/>
              </a:rPr>
              <a:t>23</a:t>
            </a:r>
            <a:endParaRPr lang="en-US" u="sng">
              <a:latin typeface="Times New Roman" pitchFamily="18" charset="0"/>
            </a:endParaRPr>
          </a:p>
          <a:p>
            <a:pPr algn="ctr"/>
            <a:r>
              <a:rPr lang="en-US">
                <a:latin typeface="Times New Roman" pitchFamily="18" charset="0"/>
              </a:rPr>
              <a:t>4</a:t>
            </a:r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718050" y="2636838"/>
          <a:ext cx="157321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1066680" imgH="393480" progId="Equation.3">
                  <p:embed/>
                </p:oleObj>
              </mc:Choice>
              <mc:Fallback>
                <p:oleObj name="Equation" r:id="rId4" imgW="10666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050" y="2636838"/>
                        <a:ext cx="1573213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4" name="Rectangle 47"/>
          <p:cNvSpPr>
            <a:spLocks noChangeArrowheads="1"/>
          </p:cNvSpPr>
          <p:nvPr/>
        </p:nvSpPr>
        <p:spPr bwMode="auto">
          <a:xfrm>
            <a:off x="0" y="39131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075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870325" y="3365500"/>
          <a:ext cx="2357438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6" imgW="1422360" imgH="203040" progId="Equation.3">
                  <p:embed/>
                </p:oleObj>
              </mc:Choice>
              <mc:Fallback>
                <p:oleObj name="Equation" r:id="rId6" imgW="14223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5" y="3365500"/>
                        <a:ext cx="2357438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6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908175" y="5876925"/>
          <a:ext cx="30988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משוואה" r:id="rId8" imgW="1904760" imgH="228600" progId="Equation.3">
                  <p:embed/>
                </p:oleObj>
              </mc:Choice>
              <mc:Fallback>
                <p:oleObj name="משוואה" r:id="rId8" imgW="19047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876925"/>
                        <a:ext cx="3098800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7" name="מציין מיקום של מספר שקופית 30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CB9931-C8EB-4E77-984A-1FF54949F1E1}" type="slidenum">
              <a:rPr lang="he-IL" smtClean="0"/>
              <a:pPr>
                <a:defRPr/>
              </a:pPr>
              <a:t>7</a:t>
            </a:fld>
            <a:endParaRPr lang="he-IL" smtClean="0"/>
          </a:p>
        </p:txBody>
      </p:sp>
      <p:sp>
        <p:nvSpPr>
          <p:cNvPr id="30" name="TextBox 29"/>
          <p:cNvSpPr txBox="1"/>
          <p:nvPr/>
        </p:nvSpPr>
        <p:spPr>
          <a:xfrm>
            <a:off x="323528" y="764704"/>
            <a:ext cx="8183563" cy="136652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 algn="r" rtl="1">
              <a:tabLst>
                <a:tab pos="180975" algn="r"/>
              </a:tabLs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سؤال 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2: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 احسبوا ما هي كتلة </a:t>
            </a:r>
            <a:r>
              <a:rPr lang="en-US" baseline="30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aseline="-25000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 من الفضة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2.5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مول من الذهب </a:t>
            </a:r>
            <a:r>
              <a:rPr lang="en-US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Au)</a:t>
            </a:r>
            <a:r>
              <a:rPr lang="he-IL" dirty="0" smtClean="0">
                <a:solidFill>
                  <a:srgbClr val="1D4C7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e-IL" dirty="0" smtClean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هل 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كل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عينة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متساو أم مختلف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؟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فسروا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r" rtl="1">
              <a:lnSpc>
                <a:spcPct val="120000"/>
              </a:lnSpc>
              <a:tabLst>
                <a:tab pos="180975" algn="r"/>
              </a:tabLs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احسبوا عدد </a:t>
            </a:r>
            <a:r>
              <a:rPr lang="ar-LB" dirty="0" err="1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الذرات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في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كل واحدة من العينات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42875" y="714375"/>
            <a:ext cx="8820150" cy="5184775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/>
          <a:lstStyle/>
          <a:p>
            <a:pPr algn="r" rtl="1">
              <a:lnSpc>
                <a:spcPct val="120000"/>
              </a:lnSpc>
              <a:tabLst>
                <a:tab pos="361950" algn="r"/>
                <a:tab pos="895350" algn="r"/>
                <a:tab pos="3314700" algn="r"/>
              </a:tabLs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حسابات بمساعدة معادلات</a:t>
            </a:r>
            <a:endParaRPr lang="he-IL" sz="2000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tabLst>
                <a:tab pos="361950" algn="r"/>
                <a:tab pos="895350" algn="r"/>
                <a:tab pos="3314700" algn="r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هنالك علاقة حسابية بين القيم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عدد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المولات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الكتلة المولارية وكتلة المادة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ويمكن التعبير عن هذه العلاقة بالمعادلة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ct val="400000"/>
              </a:spcBef>
              <a:tabLst>
                <a:tab pos="361950" algn="r"/>
                <a:tab pos="895350" algn="r"/>
                <a:tab pos="3314700" algn="r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نرمز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n-US" dirty="0">
                <a:latin typeface="Times New Roman" pitchFamily="18" charset="0"/>
                <a:cs typeface="Arial" pitchFamily="34" charset="0"/>
              </a:rPr>
              <a:t>n</a:t>
            </a:r>
            <a:r>
              <a:rPr lang="he-IL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he-IL" dirty="0"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عدد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المولات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 </a:t>
            </a:r>
            <a:r>
              <a:rPr lang="en-US" dirty="0" smtClean="0">
                <a:latin typeface="Times New Roman" pitchFamily="18" charset="0"/>
                <a:cs typeface="Arial" pitchFamily="34" charset="0"/>
              </a:rPr>
              <a:t>Mw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latin typeface="Arial" pitchFamily="34" charset="0"/>
                <a:cs typeface="Arial" pitchFamily="34" charset="0"/>
              </a:rPr>
              <a:t>=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الكتلة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المولارية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Times New Roman" pitchFamily="18" charset="0"/>
                <a:cs typeface="Arial" pitchFamily="34" charset="0"/>
              </a:rPr>
              <a:t>m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latin typeface="Arial" pitchFamily="34" charset="0"/>
                <a:cs typeface="Arial" pitchFamily="34" charset="0"/>
              </a:rPr>
              <a:t>=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كتلة المادة 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ct val="400000"/>
              </a:spcBef>
              <a:tabLst>
                <a:tab pos="361950" algn="r"/>
                <a:tab pos="895350" algn="r"/>
                <a:tab pos="3314700" algn="r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هنالك علاقة حسابية بين عدد الجسيمات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Times New Roman" pitchFamily="18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رقم افوكادرو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Times New Roman" pitchFamily="18" charset="0"/>
                <a:cs typeface="Arial" pitchFamily="34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Arial" pitchFamily="34" charset="0"/>
              </a:rPr>
              <a:t>A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he-IL" dirty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وعدد المولات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latin typeface="Times New Roman" pitchFamily="18" charset="0"/>
                <a:cs typeface="Arial" pitchFamily="34" charset="0"/>
              </a:rPr>
              <a:t>n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3635375" y="1916113"/>
            <a:ext cx="1304925" cy="5762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>
              <a:defRPr/>
            </a:pPr>
            <a:r>
              <a:rPr lang="ar-LB" dirty="0" smtClean="0">
                <a:latin typeface="Times New Roman" pitchFamily="18" charset="0"/>
                <a:cs typeface="+mn-cs"/>
              </a:rPr>
              <a:t>كتلة المادة  </a:t>
            </a:r>
            <a:endParaRPr lang="he-IL" dirty="0">
              <a:latin typeface="Times New Roman" pitchFamily="18" charset="0"/>
              <a:cs typeface="+mn-cs"/>
            </a:endParaRPr>
          </a:p>
          <a:p>
            <a:pPr rtl="1">
              <a:defRPr/>
            </a:pPr>
            <a:r>
              <a:rPr lang="ar-LB" dirty="0" smtClean="0">
                <a:latin typeface="Times New Roman" pitchFamily="18" charset="0"/>
                <a:cs typeface="+mn-cs"/>
              </a:rPr>
              <a:t>الكتلة المولارية</a:t>
            </a:r>
            <a:endParaRPr lang="en-US" dirty="0">
              <a:latin typeface="Arial" pitchFamily="34" charset="0"/>
              <a:cs typeface="+mn-cs"/>
            </a:endParaRP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787900" y="2062163"/>
            <a:ext cx="1728788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1">
              <a:defRPr/>
            </a:pPr>
            <a:r>
              <a:rPr lang="ar-LB" dirty="0" smtClean="0">
                <a:latin typeface="Times New Roman" pitchFamily="18" charset="0"/>
                <a:cs typeface="+mn-cs"/>
              </a:rPr>
              <a:t>عدد المولات  </a:t>
            </a:r>
            <a:r>
              <a:rPr lang="he-IL" dirty="0" smtClean="0">
                <a:latin typeface="Times New Roman" pitchFamily="18" charset="0"/>
                <a:cs typeface="+mn-cs"/>
              </a:rPr>
              <a:t>=</a:t>
            </a:r>
            <a:endParaRPr lang="en-US" dirty="0">
              <a:latin typeface="Arial" pitchFamily="34" charset="0"/>
              <a:cs typeface="+mn-cs"/>
            </a:endParaRPr>
          </a:p>
        </p:txBody>
      </p:sp>
      <p:sp>
        <p:nvSpPr>
          <p:cNvPr id="3079" name="Line 22"/>
          <p:cNvSpPr>
            <a:spLocks noChangeShapeType="1"/>
          </p:cNvSpPr>
          <p:nvPr/>
        </p:nvSpPr>
        <p:spPr bwMode="auto">
          <a:xfrm flipV="1">
            <a:off x="3708400" y="224155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3080" name="AutoShape 23"/>
          <p:cNvSpPr>
            <a:spLocks noChangeArrowheads="1"/>
          </p:cNvSpPr>
          <p:nvPr/>
        </p:nvSpPr>
        <p:spPr bwMode="auto">
          <a:xfrm>
            <a:off x="3357554" y="1928802"/>
            <a:ext cx="2879725" cy="649287"/>
          </a:xfrm>
          <a:prstGeom prst="roundRect">
            <a:avLst>
              <a:gd name="adj" fmla="val 16667"/>
            </a:avLst>
          </a:prstGeom>
          <a:solidFill>
            <a:schemeClr val="accent1">
              <a:alpha val="7843"/>
            </a:schemeClr>
          </a:solidFill>
          <a:ln w="190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8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3082" name="Rectangle 29"/>
          <p:cNvSpPr>
            <a:spLocks noChangeArrowheads="1"/>
          </p:cNvSpPr>
          <p:nvPr/>
        </p:nvSpPr>
        <p:spPr bwMode="auto">
          <a:xfrm>
            <a:off x="5142584" y="142852"/>
            <a:ext cx="35013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ar-LB" sz="2000" b="1" dirty="0" smtClean="0">
                <a:solidFill>
                  <a:srgbClr val="FF6600"/>
                </a:solidFill>
              </a:rPr>
              <a:t>معادلات لحساب عدد المولات</a:t>
            </a:r>
            <a:endParaRPr lang="en-US" sz="2000" dirty="0"/>
          </a:p>
        </p:txBody>
      </p:sp>
      <p:grpSp>
        <p:nvGrpSpPr>
          <p:cNvPr id="3083" name="קבוצה 16"/>
          <p:cNvGrpSpPr>
            <a:grpSpLocks/>
          </p:cNvGrpSpPr>
          <p:nvPr/>
        </p:nvGrpSpPr>
        <p:grpSpPr bwMode="auto">
          <a:xfrm>
            <a:off x="4284663" y="3284538"/>
            <a:ext cx="1377950" cy="668337"/>
            <a:chOff x="5436096" y="3481557"/>
            <a:chExt cx="1378401" cy="667523"/>
          </a:xfrm>
        </p:grpSpPr>
        <p:graphicFrame>
          <p:nvGraphicFramePr>
            <p:cNvPr id="3075" name="Object 2"/>
            <p:cNvGraphicFramePr>
              <a:graphicFrameLocks noChangeAspect="1"/>
            </p:cNvGraphicFramePr>
            <p:nvPr/>
          </p:nvGraphicFramePr>
          <p:xfrm>
            <a:off x="5580359" y="3501008"/>
            <a:ext cx="1224137" cy="5760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משוואה" r:id="rId3" imgW="634680" imgH="368280" progId="Equation.3">
                    <p:embed/>
                  </p:oleObj>
                </mc:Choice>
                <mc:Fallback>
                  <p:oleObj name="משוואה" r:id="rId3" imgW="634680" imgH="3682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0359" y="3501008"/>
                          <a:ext cx="1224137" cy="5760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7" name="AutoShape 31"/>
            <p:cNvSpPr>
              <a:spLocks noChangeArrowheads="1"/>
            </p:cNvSpPr>
            <p:nvPr/>
          </p:nvSpPr>
          <p:spPr bwMode="auto">
            <a:xfrm>
              <a:off x="5436096" y="3481557"/>
              <a:ext cx="1378401" cy="66752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7843"/>
              </a:schemeClr>
            </a:solidFill>
            <a:ln w="1905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4643438" y="4724400"/>
          <a:ext cx="7461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משוואה" r:id="rId5" imgW="545760" imgH="457200" progId="Equation.3">
                  <p:embed/>
                </p:oleObj>
              </mc:Choice>
              <mc:Fallback>
                <p:oleObj name="משוואה" r:id="rId5" imgW="54576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724400"/>
                        <a:ext cx="7461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AutoShape 35"/>
          <p:cNvSpPr>
            <a:spLocks noChangeArrowheads="1"/>
          </p:cNvSpPr>
          <p:nvPr/>
        </p:nvSpPr>
        <p:spPr bwMode="auto">
          <a:xfrm>
            <a:off x="4284663" y="4687888"/>
            <a:ext cx="1368425" cy="720725"/>
          </a:xfrm>
          <a:prstGeom prst="roundRect">
            <a:avLst>
              <a:gd name="adj" fmla="val 16667"/>
            </a:avLst>
          </a:prstGeom>
          <a:solidFill>
            <a:schemeClr val="accent1">
              <a:alpha val="7843"/>
            </a:schemeClr>
          </a:solidFill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468313" y="620713"/>
            <a:ext cx="8215312" cy="46037"/>
          </a:xfrm>
          <a:prstGeom prst="rect">
            <a:avLst/>
          </a:prstGeom>
          <a:blipFill dpi="0" rotWithShape="1">
            <a:blip r:embed="rId7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086" name="מציין מיקום של מספר שקופית 17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8229412-6B08-4781-BC74-888299DFF4AB}" type="slidenum">
              <a:rPr lang="he-IL" smtClean="0"/>
              <a:pPr>
                <a:defRPr/>
              </a:pPr>
              <a:t>8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250825" y="620713"/>
            <a:ext cx="8497888" cy="576103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>
            <a:normAutofit/>
          </a:bodyPr>
          <a:lstStyle/>
          <a:p>
            <a:pPr algn="r" rtl="1">
              <a:lnSpc>
                <a:spcPct val="9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LB" sz="2000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من الذرات الى الجزيئات </a:t>
            </a:r>
            <a:endParaRPr lang="he-IL" sz="2000" b="1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4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العناصر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اللافلزية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تظهر في الطبيعة كجزيئات وليس كذرات منفردة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4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مثلا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النيتروجين يظهر كجزيء  ثنائي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الذرات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r" rtl="1">
              <a:lnSpc>
                <a:spcPct val="14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SA" dirty="0" smtClean="0">
                <a:latin typeface="Arial" pitchFamily="34" charset="0"/>
                <a:cs typeface="Arial" pitchFamily="34" charset="0"/>
              </a:rPr>
              <a:t>في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جزيء واحد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e-IL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ذرات 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4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SA" dirty="0" smtClean="0">
                <a:latin typeface="Arial" pitchFamily="34" charset="0"/>
                <a:cs typeface="Arial" pitchFamily="34" charset="0"/>
              </a:rPr>
              <a:t>في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 جزيئات </a:t>
            </a:r>
            <a:r>
              <a:rPr lang="he-IL" dirty="0">
                <a:latin typeface="Arial" pitchFamily="34" charset="0"/>
                <a:cs typeface="Arial" pitchFamily="34" charset="0"/>
              </a:rPr>
              <a:t>	2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مول ذرات 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4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لهذا الكتلة المولارية للنيتروجين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e-IL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هي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4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39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الكتلة المولارية لذرات النيتروجين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ar-LB" baseline="-30000" dirty="0" smtClean="0"/>
              <a:t>مول</a:t>
            </a:r>
            <a:r>
              <a:rPr lang="en-US" dirty="0" smtClean="0"/>
              <a:t>/</a:t>
            </a:r>
            <a:r>
              <a:rPr lang="ar-LB" baseline="30000" dirty="0" smtClean="0"/>
              <a:t>غم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 =&gt; 14.01 </a:t>
            </a:r>
            <a:endParaRPr lang="he-IL" dirty="0" smtClean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9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لذا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الكتلة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المولارية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للنيتروجين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14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		</a:t>
            </a:r>
            <a:r>
              <a:rPr lang="ar-LB" baseline="-30000" dirty="0" smtClean="0"/>
              <a:t> مول</a:t>
            </a:r>
            <a:r>
              <a:rPr lang="en-US" dirty="0" smtClean="0"/>
              <a:t>/</a:t>
            </a:r>
            <a:r>
              <a:rPr lang="ar-LB" baseline="30000" dirty="0" smtClean="0"/>
              <a:t>غم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x 2 = 28.02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baseline="-30000" dirty="0" smtClean="0"/>
              <a:t>مول</a:t>
            </a:r>
            <a:r>
              <a:rPr lang="en-US" dirty="0" smtClean="0"/>
              <a:t>/</a:t>
            </a:r>
            <a:r>
              <a:rPr lang="ar-LB" baseline="30000" dirty="0" smtClean="0"/>
              <a:t>غم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14.01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		</a:t>
            </a:r>
          </a:p>
          <a:p>
            <a:pPr algn="r" rtl="1"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هل الكتلة المولارية للنيتروجين الغازي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2(g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وللنيتروجين السائل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2(l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متساوية أم مختلفة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؟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spcBef>
                <a:spcPct val="20000"/>
              </a:spcBef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r>
              <a:rPr lang="he-IL" dirty="0">
                <a:latin typeface="Arial" pitchFamily="34" charset="0"/>
                <a:cs typeface="Arial" pitchFamily="34" charset="0"/>
              </a:rPr>
              <a:t>		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بالاعتماد على ذلك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،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كيف تفسرون ان الغاز 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خفيف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والسائل 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اثقل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“؟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90000"/>
              </a:lnSpc>
              <a:tabLst>
                <a:tab pos="361950" algn="r"/>
                <a:tab pos="1162050" algn="r"/>
                <a:tab pos="2695575" algn="r"/>
                <a:tab pos="4391025" algn="l"/>
              </a:tabLst>
              <a:defRPr/>
            </a:pP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Line 16"/>
          <p:cNvSpPr>
            <a:spLocks noChangeShapeType="1"/>
          </p:cNvSpPr>
          <p:nvPr/>
        </p:nvSpPr>
        <p:spPr bwMode="auto">
          <a:xfrm flipH="1">
            <a:off x="6156325" y="1916113"/>
            <a:ext cx="9540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lg"/>
          </a:ln>
        </p:spPr>
        <p:txBody>
          <a:bodyPr/>
          <a:lstStyle/>
          <a:p>
            <a:endParaRPr lang="he-IL"/>
          </a:p>
        </p:txBody>
      </p:sp>
      <p:sp>
        <p:nvSpPr>
          <p:cNvPr id="21509" name="Line 17"/>
          <p:cNvSpPr>
            <a:spLocks noChangeShapeType="1"/>
          </p:cNvSpPr>
          <p:nvPr/>
        </p:nvSpPr>
        <p:spPr bwMode="auto">
          <a:xfrm flipH="1">
            <a:off x="6084888" y="2349500"/>
            <a:ext cx="836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lg"/>
          </a:ln>
        </p:spPr>
        <p:txBody>
          <a:bodyPr/>
          <a:lstStyle/>
          <a:p>
            <a:endParaRPr lang="he-IL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6516688" y="3068638"/>
            <a:ext cx="2125662" cy="646331"/>
          </a:xfrm>
          <a:prstGeom prst="rect">
            <a:avLst/>
          </a:prstGeom>
          <a:solidFill>
            <a:srgbClr val="3366FF">
              <a:alpha val="1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ar-LB" dirty="0" smtClean="0">
                <a:latin typeface="Times New Roman" pitchFamily="18" charset="0"/>
                <a:cs typeface="+mn-cs"/>
              </a:rPr>
              <a:t>عدد مولات ذرات النيتروجين في الجزيء</a:t>
            </a:r>
            <a:endParaRPr lang="en-US" dirty="0">
              <a:latin typeface="Times New Roman" pitchFamily="18" charset="0"/>
              <a:cs typeface="+mn-cs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067175" y="3068638"/>
            <a:ext cx="2192338" cy="646331"/>
          </a:xfrm>
          <a:prstGeom prst="rect">
            <a:avLst/>
          </a:prstGeom>
          <a:solidFill>
            <a:srgbClr val="3366FF">
              <a:alpha val="10001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ar-LB" dirty="0" smtClean="0">
                <a:latin typeface="Times New Roman" pitchFamily="18" charset="0"/>
                <a:cs typeface="+mn-cs"/>
              </a:rPr>
              <a:t>الكتلة المولارية لذرات النيتروجين </a:t>
            </a:r>
            <a:endParaRPr lang="en-US" dirty="0">
              <a:latin typeface="Times New Roman" pitchFamily="18" charset="0"/>
              <a:cs typeface="+mn-cs"/>
            </a:endParaRPr>
          </a:p>
        </p:txBody>
      </p:sp>
      <p:sp>
        <p:nvSpPr>
          <p:cNvPr id="21512" name="Text Box 22"/>
          <p:cNvSpPr txBox="1">
            <a:spLocks noChangeArrowheads="1"/>
          </p:cNvSpPr>
          <p:nvPr/>
        </p:nvSpPr>
        <p:spPr bwMode="auto">
          <a:xfrm>
            <a:off x="6278563" y="3068638"/>
            <a:ext cx="258762" cy="647700"/>
          </a:xfrm>
          <a:prstGeom prst="rect">
            <a:avLst/>
          </a:prstGeom>
          <a:solidFill>
            <a:srgbClr val="3366FF">
              <a:alpha val="10196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r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pic>
        <p:nvPicPr>
          <p:cNvPr id="21513" name="Picture 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0313" y="5487988"/>
            <a:ext cx="952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Rectangle 3"/>
          <p:cNvSpPr>
            <a:spLocks noChangeArrowheads="1"/>
          </p:cNvSpPr>
          <p:nvPr/>
        </p:nvSpPr>
        <p:spPr bwMode="auto">
          <a:xfrm>
            <a:off x="323850" y="44450"/>
            <a:ext cx="8424863" cy="4778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r" rtl="1"/>
            <a:r>
              <a:rPr lang="ar-LB" sz="2000" b="1" dirty="0" smtClean="0">
                <a:solidFill>
                  <a:srgbClr val="FF6600"/>
                </a:solidFill>
              </a:rPr>
              <a:t>الكتلة المولارية </a:t>
            </a:r>
            <a:r>
              <a:rPr lang="he-IL" sz="2000" b="1" dirty="0" smtClean="0">
                <a:solidFill>
                  <a:srgbClr val="FF6600"/>
                </a:solidFill>
              </a:rPr>
              <a:t>-  </a:t>
            </a:r>
            <a:r>
              <a:rPr lang="ar-LB" sz="2000" b="1" dirty="0" smtClean="0">
                <a:solidFill>
                  <a:srgbClr val="FF6600"/>
                </a:solidFill>
              </a:rPr>
              <a:t>من الذرات الى الجزيئات</a:t>
            </a:r>
            <a:endParaRPr lang="he-IL" sz="2000" b="1" dirty="0">
              <a:solidFill>
                <a:srgbClr val="FF6600"/>
              </a:solidFill>
            </a:endParaRPr>
          </a:p>
        </p:txBody>
      </p:sp>
      <p:sp>
        <p:nvSpPr>
          <p:cNvPr id="11" name="Rectangle 3"/>
          <p:cNvSpPr/>
          <p:nvPr/>
        </p:nvSpPr>
        <p:spPr>
          <a:xfrm>
            <a:off x="468313" y="549275"/>
            <a:ext cx="8215312" cy="46038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9468" name="מציין מיקום של מספר שקופית 12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592888"/>
            <a:ext cx="2133600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2C48026-F752-496C-9725-13F94F31A83E}" type="slidenum">
              <a:rPr lang="he-IL" smtClean="0"/>
              <a:pPr>
                <a:defRPr/>
              </a:pPr>
              <a:t>9</a:t>
            </a:fld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/Relationships>
</file>

<file path=ppt/theme/theme1.xml><?xml version="1.0" encoding="utf-8"?>
<a:theme xmlns:a="http://schemas.openxmlformats.org/drawingml/2006/main" name="Office Theme">
  <a:themeElements>
    <a:clrScheme name="nahshon">
      <a:dk1>
        <a:sysClr val="windowText" lastClr="000000"/>
      </a:dk1>
      <a:lt1>
        <a:sysClr val="window" lastClr="FFFFFF"/>
      </a:lt1>
      <a:dk2>
        <a:srgbClr val="3F3F3F"/>
      </a:dk2>
      <a:lt2>
        <a:srgbClr val="FFFFFF"/>
      </a:lt2>
      <a:accent1>
        <a:srgbClr val="7F7F7F"/>
      </a:accent1>
      <a:accent2>
        <a:srgbClr val="5F5F5F"/>
      </a:accent2>
      <a:accent3>
        <a:srgbClr val="FF6600"/>
      </a:accent3>
      <a:accent4>
        <a:srgbClr val="7F7F7F"/>
      </a:accent4>
      <a:accent5>
        <a:srgbClr val="77A7A9"/>
      </a:accent5>
      <a:accent6>
        <a:srgbClr val="5F0060"/>
      </a:accent6>
      <a:hlink>
        <a:srgbClr val="00B0F0"/>
      </a:hlink>
      <a:folHlink>
        <a:srgbClr val="A5A5A5"/>
      </a:folHlink>
    </a:clrScheme>
    <a:fontScheme name="Nahsh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bg1"/>
            </a:gs>
            <a:gs pos="50000">
              <a:schemeClr val="bg2">
                <a:lumMod val="95000"/>
              </a:schemeClr>
            </a:gs>
          </a:gsLst>
          <a:lin ang="5400000" scaled="0"/>
        </a:gradFill>
        <a:ln w="12700">
          <a:solidFill>
            <a:schemeClr val="bg1">
              <a:lumMod val="75000"/>
            </a:schemeClr>
          </a:solidFill>
        </a:ln>
      </a:spPr>
      <a:bodyPr rtlCol="1" anchor="t"/>
      <a:lstStyle>
        <a:defPPr>
          <a:buBlip>
            <a:blip xmlns:r="http://schemas.openxmlformats.org/officeDocument/2006/relationships" r:embed="rId1"/>
          </a:buBlip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95000"/>
          </a:schemeClr>
        </a:solidFill>
        <a:ln w="22225">
          <a:solidFill>
            <a:schemeClr val="bg1">
              <a:lumMod val="85000"/>
            </a:schemeClr>
          </a:solidFill>
        </a:ln>
        <a:effectLst/>
      </a:spPr>
      <a:bodyPr wrap="none" rtlCol="1" anchor="ctr">
        <a:normAutofit/>
      </a:bodyPr>
      <a:lstStyle>
        <a:defPPr algn="ctr" rtl="1" fontAlgn="auto">
          <a:spcBef>
            <a:spcPts val="0"/>
          </a:spcBef>
          <a:spcAft>
            <a:spcPts val="0"/>
          </a:spcAft>
          <a:defRPr sz="1400" u="sng" dirty="0">
            <a:solidFill>
              <a:srgbClr val="00B0F0"/>
            </a:solidFill>
            <a:latin typeface="+mn-lt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1039</Words>
  <Application>Microsoft Office PowerPoint</Application>
  <PresentationFormat>On-screen Show (4:3)</PresentationFormat>
  <Paragraphs>222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Office Theme</vt:lpstr>
      <vt:lpstr>משוואה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Zohar</cp:lastModifiedBy>
  <cp:revision>231</cp:revision>
  <dcterms:created xsi:type="dcterms:W3CDTF">2010-09-05T07:07:37Z</dcterms:created>
  <dcterms:modified xsi:type="dcterms:W3CDTF">2012-10-17T08:31:13Z</dcterms:modified>
</cp:coreProperties>
</file>